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352" r:id="rId2"/>
    <p:sldId id="257" r:id="rId3"/>
    <p:sldId id="353" r:id="rId4"/>
    <p:sldId id="259" r:id="rId5"/>
    <p:sldId id="260" r:id="rId6"/>
    <p:sldId id="35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55" r:id="rId21"/>
    <p:sldId id="276" r:id="rId22"/>
    <p:sldId id="2147482096" r:id="rId23"/>
    <p:sldId id="278" r:id="rId24"/>
    <p:sldId id="279" r:id="rId25"/>
    <p:sldId id="356" r:id="rId26"/>
    <p:sldId id="281" r:id="rId27"/>
    <p:sldId id="357" r:id="rId28"/>
    <p:sldId id="283" r:id="rId29"/>
    <p:sldId id="284" r:id="rId30"/>
    <p:sldId id="285" r:id="rId31"/>
    <p:sldId id="286" r:id="rId32"/>
    <p:sldId id="287" r:id="rId33"/>
    <p:sldId id="2147482093" r:id="rId34"/>
    <p:sldId id="288" r:id="rId35"/>
    <p:sldId id="289" r:id="rId36"/>
    <p:sldId id="290" r:id="rId37"/>
    <p:sldId id="2147482094" r:id="rId38"/>
    <p:sldId id="2147482095" r:id="rId39"/>
    <p:sldId id="293" r:id="rId40"/>
    <p:sldId id="2147482097" r:id="rId41"/>
    <p:sldId id="2147482098" r:id="rId42"/>
    <p:sldId id="296" r:id="rId43"/>
    <p:sldId id="297" r:id="rId44"/>
    <p:sldId id="298" r:id="rId45"/>
    <p:sldId id="299" r:id="rId46"/>
    <p:sldId id="300" r:id="rId47"/>
    <p:sldId id="2147482099" r:id="rId48"/>
    <p:sldId id="2147482100" r:id="rId49"/>
    <p:sldId id="303" r:id="rId50"/>
    <p:sldId id="2147482101" r:id="rId51"/>
    <p:sldId id="305" r:id="rId52"/>
    <p:sldId id="2147482102" r:id="rId53"/>
    <p:sldId id="307" r:id="rId54"/>
    <p:sldId id="308" r:id="rId55"/>
    <p:sldId id="309" r:id="rId56"/>
    <p:sldId id="2147482104" r:id="rId57"/>
    <p:sldId id="2147482105" r:id="rId58"/>
    <p:sldId id="312" r:id="rId59"/>
    <p:sldId id="2147482106" r:id="rId60"/>
    <p:sldId id="314" r:id="rId61"/>
    <p:sldId id="2147482107" r:id="rId62"/>
    <p:sldId id="316" r:id="rId63"/>
    <p:sldId id="2147482108" r:id="rId64"/>
    <p:sldId id="2147482109" r:id="rId65"/>
    <p:sldId id="2147482110" r:id="rId66"/>
    <p:sldId id="2147482111" r:id="rId67"/>
    <p:sldId id="2147482112" r:id="rId68"/>
    <p:sldId id="322" r:id="rId69"/>
    <p:sldId id="323" r:id="rId70"/>
    <p:sldId id="324" r:id="rId71"/>
    <p:sldId id="2147482113" r:id="rId72"/>
    <p:sldId id="326" r:id="rId73"/>
    <p:sldId id="327" r:id="rId74"/>
    <p:sldId id="2147482114" r:id="rId75"/>
    <p:sldId id="2147482115" r:id="rId76"/>
    <p:sldId id="2147482116" r:id="rId77"/>
    <p:sldId id="331" r:id="rId78"/>
    <p:sldId id="2147482117" r:id="rId79"/>
    <p:sldId id="2147482118" r:id="rId80"/>
    <p:sldId id="2147482119" r:id="rId81"/>
    <p:sldId id="2147482120" r:id="rId82"/>
    <p:sldId id="336" r:id="rId83"/>
    <p:sldId id="2147482121" r:id="rId84"/>
    <p:sldId id="338" r:id="rId85"/>
    <p:sldId id="339" r:id="rId86"/>
    <p:sldId id="2147482122" r:id="rId87"/>
    <p:sldId id="341" r:id="rId88"/>
    <p:sldId id="342" r:id="rId89"/>
    <p:sldId id="2147482123" r:id="rId90"/>
    <p:sldId id="344" r:id="rId91"/>
    <p:sldId id="345" r:id="rId92"/>
    <p:sldId id="346" r:id="rId93"/>
    <p:sldId id="347" r:id="rId94"/>
    <p:sldId id="348" r:id="rId95"/>
    <p:sldId id="349" r:id="rId96"/>
    <p:sldId id="2147482124" r:id="rId9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8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8148B-D225-4AC1-9E8F-0470AD60CB2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862B67-9552-4DA9-9B35-0D9BF89E1D8C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The RAG pipeline consists of three consecutive stages: </a:t>
          </a:r>
          <a:endParaRPr lang="en-US"/>
        </a:p>
      </dgm:t>
    </dgm:pt>
    <dgm:pt modelId="{F6ED109C-3290-4674-B474-A2CD7D308A4B}" type="parTrans" cxnId="{AC3EF21B-B03B-4047-918D-9C0C8CEFD251}">
      <dgm:prSet/>
      <dgm:spPr/>
      <dgm:t>
        <a:bodyPr/>
        <a:lstStyle/>
        <a:p>
          <a:endParaRPr lang="en-US"/>
        </a:p>
      </dgm:t>
    </dgm:pt>
    <dgm:pt modelId="{FD2DE23A-2CD0-44B1-A2F7-C17554775CAC}" type="sibTrans" cxnId="{AC3EF21B-B03B-4047-918D-9C0C8CEFD251}">
      <dgm:prSet/>
      <dgm:spPr/>
      <dgm:t>
        <a:bodyPr/>
        <a:lstStyle/>
        <a:p>
          <a:endParaRPr lang="en-US"/>
        </a:p>
      </dgm:t>
    </dgm:pt>
    <dgm:pt modelId="{7BFE1032-FDB6-4C32-BC5E-359EFCEF3CB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ingestion</a:t>
          </a:r>
          <a:r>
            <a:rPr lang="en-GB"/>
            <a:t>, which includes data loading, preprocessing, chunking, embedding, and indexing; </a:t>
          </a:r>
          <a:endParaRPr lang="en-US"/>
        </a:p>
      </dgm:t>
    </dgm:pt>
    <dgm:pt modelId="{5801E444-87D0-408B-B552-425D724D882F}" type="parTrans" cxnId="{1D2581C8-B47B-4FE7-ADBA-519C48091E5C}">
      <dgm:prSet/>
      <dgm:spPr/>
      <dgm:t>
        <a:bodyPr/>
        <a:lstStyle/>
        <a:p>
          <a:endParaRPr lang="en-US"/>
        </a:p>
      </dgm:t>
    </dgm:pt>
    <dgm:pt modelId="{6ACFC276-A171-46C1-8CC2-259A9390B874}" type="sibTrans" cxnId="{1D2581C8-B47B-4FE7-ADBA-519C48091E5C}">
      <dgm:prSet/>
      <dgm:spPr/>
      <dgm:t>
        <a:bodyPr/>
        <a:lstStyle/>
        <a:p>
          <a:endParaRPr lang="en-US"/>
        </a:p>
      </dgm:t>
    </dgm:pt>
    <dgm:pt modelId="{66993547-2C63-4FBC-8E4A-0C2A44E871B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retrieval</a:t>
          </a:r>
          <a:r>
            <a:rPr lang="en-GB"/>
            <a:t>, where the system queries the vector database according to user input; </a:t>
          </a:r>
          <a:endParaRPr lang="en-US"/>
        </a:p>
      </dgm:t>
    </dgm:pt>
    <dgm:pt modelId="{9343D9CC-C7EA-42DF-8C1D-E7A6F4AE3311}" type="parTrans" cxnId="{FE99EF44-2C2A-4CCD-8B02-EAF92B5A059C}">
      <dgm:prSet/>
      <dgm:spPr/>
      <dgm:t>
        <a:bodyPr/>
        <a:lstStyle/>
        <a:p>
          <a:endParaRPr lang="en-US"/>
        </a:p>
      </dgm:t>
    </dgm:pt>
    <dgm:pt modelId="{6DE0EAEE-AC93-4A71-9FEA-B0D82EC344FF}" type="sibTrans" cxnId="{FE99EF44-2C2A-4CCD-8B02-EAF92B5A059C}">
      <dgm:prSet/>
      <dgm:spPr/>
      <dgm:t>
        <a:bodyPr/>
        <a:lstStyle/>
        <a:p>
          <a:endParaRPr lang="en-US"/>
        </a:p>
      </dgm:t>
    </dgm:pt>
    <dgm:pt modelId="{146699A7-5CF9-4C74-8261-0A31F8176F77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generation</a:t>
          </a:r>
          <a:r>
            <a:rPr lang="en-GB"/>
            <a:t>, which uses the retrieved chunks to produce contextually appropriate responses.</a:t>
          </a:r>
          <a:endParaRPr lang="en-US"/>
        </a:p>
      </dgm:t>
    </dgm:pt>
    <dgm:pt modelId="{5DD33793-0AF5-42FC-BFB4-D4260BE06D13}" type="parTrans" cxnId="{BBAD5164-3D41-4AE9-BD67-4461FDEA4477}">
      <dgm:prSet/>
      <dgm:spPr/>
      <dgm:t>
        <a:bodyPr/>
        <a:lstStyle/>
        <a:p>
          <a:endParaRPr lang="en-US"/>
        </a:p>
      </dgm:t>
    </dgm:pt>
    <dgm:pt modelId="{CF2F0107-3B51-418C-B85C-7DD87C352242}" type="sibTrans" cxnId="{BBAD5164-3D41-4AE9-BD67-4461FDEA4477}">
      <dgm:prSet/>
      <dgm:spPr/>
      <dgm:t>
        <a:bodyPr/>
        <a:lstStyle/>
        <a:p>
          <a:endParaRPr lang="en-US"/>
        </a:p>
      </dgm:t>
    </dgm:pt>
    <dgm:pt modelId="{41592411-B94B-4139-BB25-730D4E44E6C7}" type="pres">
      <dgm:prSet presAssocID="{13B8148B-D225-4AC1-9E8F-0470AD60CB23}" presName="diagram" presStyleCnt="0">
        <dgm:presLayoutVars>
          <dgm:dir/>
          <dgm:resizeHandles val="exact"/>
        </dgm:presLayoutVars>
      </dgm:prSet>
      <dgm:spPr/>
    </dgm:pt>
    <dgm:pt modelId="{BDDCCAC7-D554-4A84-94BA-4A36AB4EF971}" type="pres">
      <dgm:prSet presAssocID="{82862B67-9552-4DA9-9B35-0D9BF89E1D8C}" presName="node" presStyleLbl="node1" presStyleIdx="0" presStyleCnt="1">
        <dgm:presLayoutVars>
          <dgm:bulletEnabled val="1"/>
        </dgm:presLayoutVars>
      </dgm:prSet>
      <dgm:spPr/>
    </dgm:pt>
  </dgm:ptLst>
  <dgm:cxnLst>
    <dgm:cxn modelId="{F36C251B-D774-44E8-83AD-E3E260297D41}" type="presOf" srcId="{66993547-2C63-4FBC-8E4A-0C2A44E871BD}" destId="{BDDCCAC7-D554-4A84-94BA-4A36AB4EF971}" srcOrd="0" destOrd="2" presId="urn:microsoft.com/office/officeart/2005/8/layout/process5"/>
    <dgm:cxn modelId="{AC3EF21B-B03B-4047-918D-9C0C8CEFD251}" srcId="{13B8148B-D225-4AC1-9E8F-0470AD60CB23}" destId="{82862B67-9552-4DA9-9B35-0D9BF89E1D8C}" srcOrd="0" destOrd="0" parTransId="{F6ED109C-3290-4674-B474-A2CD7D308A4B}" sibTransId="{FD2DE23A-2CD0-44B1-A2F7-C17554775CAC}"/>
    <dgm:cxn modelId="{10366C43-C850-4337-B9FA-97D97E3EEB99}" type="presOf" srcId="{146699A7-5CF9-4C74-8261-0A31F8176F77}" destId="{BDDCCAC7-D554-4A84-94BA-4A36AB4EF971}" srcOrd="0" destOrd="3" presId="urn:microsoft.com/office/officeart/2005/8/layout/process5"/>
    <dgm:cxn modelId="{BBAD5164-3D41-4AE9-BD67-4461FDEA4477}" srcId="{82862B67-9552-4DA9-9B35-0D9BF89E1D8C}" destId="{146699A7-5CF9-4C74-8261-0A31F8176F77}" srcOrd="2" destOrd="0" parTransId="{5DD33793-0AF5-42FC-BFB4-D4260BE06D13}" sibTransId="{CF2F0107-3B51-418C-B85C-7DD87C352242}"/>
    <dgm:cxn modelId="{FE99EF44-2C2A-4CCD-8B02-EAF92B5A059C}" srcId="{82862B67-9552-4DA9-9B35-0D9BF89E1D8C}" destId="{66993547-2C63-4FBC-8E4A-0C2A44E871BD}" srcOrd="1" destOrd="0" parTransId="{9343D9CC-C7EA-42DF-8C1D-E7A6F4AE3311}" sibTransId="{6DE0EAEE-AC93-4A71-9FEA-B0D82EC344FF}"/>
    <dgm:cxn modelId="{DC8DB083-A06C-4F60-98BB-65A8F9AFCE74}" type="presOf" srcId="{7BFE1032-FDB6-4C32-BC5E-359EFCEF3CB9}" destId="{BDDCCAC7-D554-4A84-94BA-4A36AB4EF971}" srcOrd="0" destOrd="1" presId="urn:microsoft.com/office/officeart/2005/8/layout/process5"/>
    <dgm:cxn modelId="{3462CD8F-0FEB-4149-9627-1AAE57A6EB1F}" type="presOf" srcId="{13B8148B-D225-4AC1-9E8F-0470AD60CB23}" destId="{41592411-B94B-4139-BB25-730D4E44E6C7}" srcOrd="0" destOrd="0" presId="urn:microsoft.com/office/officeart/2005/8/layout/process5"/>
    <dgm:cxn modelId="{1D2581C8-B47B-4FE7-ADBA-519C48091E5C}" srcId="{82862B67-9552-4DA9-9B35-0D9BF89E1D8C}" destId="{7BFE1032-FDB6-4C32-BC5E-359EFCEF3CB9}" srcOrd="0" destOrd="0" parTransId="{5801E444-87D0-408B-B552-425D724D882F}" sibTransId="{6ACFC276-A171-46C1-8CC2-259A9390B874}"/>
    <dgm:cxn modelId="{114848F4-B022-4842-82B8-22BE98A2880E}" type="presOf" srcId="{82862B67-9552-4DA9-9B35-0D9BF89E1D8C}" destId="{BDDCCAC7-D554-4A84-94BA-4A36AB4EF971}" srcOrd="0" destOrd="0" presId="urn:microsoft.com/office/officeart/2005/8/layout/process5"/>
    <dgm:cxn modelId="{049F2478-98FD-445E-9153-B287ACAA1733}" type="presParOf" srcId="{41592411-B94B-4139-BB25-730D4E44E6C7}" destId="{BDDCCAC7-D554-4A84-94BA-4A36AB4EF971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76891-748D-4631-910D-224326AF1E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CAAC07-3C1C-4126-B02A-2CCFEF9CEA1D}">
      <dgm:prSet/>
      <dgm:spPr/>
      <dgm:t>
        <a:bodyPr/>
        <a:lstStyle/>
        <a:p>
          <a:r>
            <a:rPr lang="en-US" b="1"/>
            <a:t>Key Metrics to Track:</a:t>
          </a:r>
          <a:endParaRPr lang="en-US"/>
        </a:p>
      </dgm:t>
    </dgm:pt>
    <dgm:pt modelId="{9AE6AA64-862A-43F0-A914-99A7C06FF0DC}" type="parTrans" cxnId="{4D671ED3-FE11-4CBC-B21C-A91FF16DE5C3}">
      <dgm:prSet/>
      <dgm:spPr/>
      <dgm:t>
        <a:bodyPr/>
        <a:lstStyle/>
        <a:p>
          <a:endParaRPr lang="en-US"/>
        </a:p>
      </dgm:t>
    </dgm:pt>
    <dgm:pt modelId="{598376F1-46B5-44E8-9DA9-42C1C396ADCE}" type="sibTrans" cxnId="{4D671ED3-FE11-4CBC-B21C-A91FF16DE5C3}">
      <dgm:prSet/>
      <dgm:spPr/>
      <dgm:t>
        <a:bodyPr/>
        <a:lstStyle/>
        <a:p>
          <a:endParaRPr lang="en-US"/>
        </a:p>
      </dgm:t>
    </dgm:pt>
    <dgm:pt modelId="{96760BA9-5F18-4160-8287-83CABFCFB612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1" dirty="0"/>
            <a:t>Latency:</a:t>
          </a:r>
          <a:endParaRPr lang="en-US" dirty="0"/>
        </a:p>
      </dgm:t>
    </dgm:pt>
    <dgm:pt modelId="{2664FB4D-2CDD-43F1-951B-3A9FC1650F41}" type="parTrans" cxnId="{223FEE62-161B-4026-8AA0-D62C744C6634}">
      <dgm:prSet/>
      <dgm:spPr/>
      <dgm:t>
        <a:bodyPr/>
        <a:lstStyle/>
        <a:p>
          <a:endParaRPr lang="en-US"/>
        </a:p>
      </dgm:t>
    </dgm:pt>
    <dgm:pt modelId="{1C0B5F9E-3C4F-4851-8CCB-1C8C4BE39993}" type="sibTrans" cxnId="{223FEE62-161B-4026-8AA0-D62C744C6634}">
      <dgm:prSet/>
      <dgm:spPr/>
      <dgm:t>
        <a:bodyPr/>
        <a:lstStyle/>
        <a:p>
          <a:endParaRPr lang="en-US"/>
        </a:p>
      </dgm:t>
    </dgm:pt>
    <dgm:pt modelId="{C10730FB-2DDB-4ECE-B851-29D8E24F25A6}">
      <dgm:prSet/>
      <dgm:spPr/>
      <dgm:t>
        <a:bodyPr/>
        <a:lstStyle/>
        <a:p>
          <a:r>
            <a:rPr lang="en-US"/>
            <a:t>P50, P95, P99 response times</a:t>
          </a:r>
        </a:p>
      </dgm:t>
    </dgm:pt>
    <dgm:pt modelId="{0B2F19C4-8F44-438F-BB17-38C7F42FB89E}" type="parTrans" cxnId="{6CFBB566-D758-437A-AB96-39F8CA1BDC23}">
      <dgm:prSet/>
      <dgm:spPr/>
      <dgm:t>
        <a:bodyPr/>
        <a:lstStyle/>
        <a:p>
          <a:endParaRPr lang="en-US"/>
        </a:p>
      </dgm:t>
    </dgm:pt>
    <dgm:pt modelId="{78191A58-9AA9-4F8F-935E-D9F817A7D806}" type="sibTrans" cxnId="{6CFBB566-D758-437A-AB96-39F8CA1BDC23}">
      <dgm:prSet/>
      <dgm:spPr/>
      <dgm:t>
        <a:bodyPr/>
        <a:lstStyle/>
        <a:p>
          <a:endParaRPr lang="en-US"/>
        </a:p>
      </dgm:t>
    </dgm:pt>
    <dgm:pt modelId="{ED70795E-7670-4A6C-A0A1-117E0A464502}">
      <dgm:prSet/>
      <dgm:spPr/>
      <dgm:t>
        <a:bodyPr/>
        <a:lstStyle/>
        <a:p>
          <a:r>
            <a:rPr lang="en-US"/>
            <a:t>Per-component latency breakdown</a:t>
          </a:r>
        </a:p>
      </dgm:t>
    </dgm:pt>
    <dgm:pt modelId="{E9A0AFFD-CD52-4BA2-92F7-40611A34AB1E}" type="parTrans" cxnId="{93C18304-243B-4C4C-A74A-415B687A6255}">
      <dgm:prSet/>
      <dgm:spPr/>
      <dgm:t>
        <a:bodyPr/>
        <a:lstStyle/>
        <a:p>
          <a:endParaRPr lang="en-US"/>
        </a:p>
      </dgm:t>
    </dgm:pt>
    <dgm:pt modelId="{52F65E7D-BA09-411B-AB9B-6623696EE86E}" type="sibTrans" cxnId="{93C18304-243B-4C4C-A74A-415B687A6255}">
      <dgm:prSet/>
      <dgm:spPr/>
      <dgm:t>
        <a:bodyPr/>
        <a:lstStyle/>
        <a:p>
          <a:endParaRPr lang="en-US"/>
        </a:p>
      </dgm:t>
    </dgm:pt>
    <dgm:pt modelId="{0B961111-1A82-4E02-82EA-9A26F9694B50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1" dirty="0"/>
            <a:t>Quality:</a:t>
          </a:r>
          <a:endParaRPr lang="en-US" dirty="0"/>
        </a:p>
      </dgm:t>
    </dgm:pt>
    <dgm:pt modelId="{1C331A9D-55EF-43F9-ACB1-76716072B712}" type="parTrans" cxnId="{25CD0DE8-7601-45D3-9E1D-F071B72DE2B2}">
      <dgm:prSet/>
      <dgm:spPr/>
      <dgm:t>
        <a:bodyPr/>
        <a:lstStyle/>
        <a:p>
          <a:endParaRPr lang="en-US"/>
        </a:p>
      </dgm:t>
    </dgm:pt>
    <dgm:pt modelId="{27BE347C-2476-42D4-8A7C-E3C3D1A92E2F}" type="sibTrans" cxnId="{25CD0DE8-7601-45D3-9E1D-F071B72DE2B2}">
      <dgm:prSet/>
      <dgm:spPr/>
      <dgm:t>
        <a:bodyPr/>
        <a:lstStyle/>
        <a:p>
          <a:endParaRPr lang="en-US"/>
        </a:p>
      </dgm:t>
    </dgm:pt>
    <dgm:pt modelId="{68B49178-4073-4E53-BC6F-4A17563ED03E}">
      <dgm:prSet/>
      <dgm:spPr/>
      <dgm:t>
        <a:bodyPr/>
        <a:lstStyle/>
        <a:p>
          <a:r>
            <a:rPr lang="en-US"/>
            <a:t>Sampled faithfulness scores</a:t>
          </a:r>
        </a:p>
      </dgm:t>
    </dgm:pt>
    <dgm:pt modelId="{74667530-AAB1-401D-AB07-1CB175E00D5C}" type="parTrans" cxnId="{796D4B5F-7FB4-49EC-9903-2D53CB812DE1}">
      <dgm:prSet/>
      <dgm:spPr/>
      <dgm:t>
        <a:bodyPr/>
        <a:lstStyle/>
        <a:p>
          <a:endParaRPr lang="en-US"/>
        </a:p>
      </dgm:t>
    </dgm:pt>
    <dgm:pt modelId="{7757CEDC-F42F-419A-8F30-5A69ED42AA65}" type="sibTrans" cxnId="{796D4B5F-7FB4-49EC-9903-2D53CB812DE1}">
      <dgm:prSet/>
      <dgm:spPr/>
      <dgm:t>
        <a:bodyPr/>
        <a:lstStyle/>
        <a:p>
          <a:endParaRPr lang="en-US"/>
        </a:p>
      </dgm:t>
    </dgm:pt>
    <dgm:pt modelId="{3CAF3F89-08A2-4739-A209-CF5378A224FA}">
      <dgm:prSet/>
      <dgm:spPr/>
      <dgm:t>
        <a:bodyPr/>
        <a:lstStyle/>
        <a:p>
          <a:r>
            <a:rPr lang="en-US"/>
            <a:t>User feedback (thumbs up/down)</a:t>
          </a:r>
        </a:p>
      </dgm:t>
    </dgm:pt>
    <dgm:pt modelId="{93A1C7EF-94A5-41B4-B080-4AAF92059A69}" type="parTrans" cxnId="{1474EB7B-49DB-4016-8EF3-B10B1BAF7B93}">
      <dgm:prSet/>
      <dgm:spPr/>
      <dgm:t>
        <a:bodyPr/>
        <a:lstStyle/>
        <a:p>
          <a:endParaRPr lang="en-US"/>
        </a:p>
      </dgm:t>
    </dgm:pt>
    <dgm:pt modelId="{BDEE222D-9198-4690-AC3B-205C99767EC9}" type="sibTrans" cxnId="{1474EB7B-49DB-4016-8EF3-B10B1BAF7B93}">
      <dgm:prSet/>
      <dgm:spPr/>
      <dgm:t>
        <a:bodyPr/>
        <a:lstStyle/>
        <a:p>
          <a:endParaRPr lang="en-US"/>
        </a:p>
      </dgm:t>
    </dgm:pt>
    <dgm:pt modelId="{55FF3517-80F5-4039-9A29-68D951323C9C}">
      <dgm:prSet/>
      <dgm:spPr/>
      <dgm:t>
        <a:bodyPr/>
        <a:lstStyle/>
        <a:p>
          <a:r>
            <a:rPr lang="en-US"/>
            <a:t>Answer quality drift over time</a:t>
          </a:r>
        </a:p>
      </dgm:t>
    </dgm:pt>
    <dgm:pt modelId="{B3E62C56-46C6-43B7-9E5E-DDEB871F58F3}" type="parTrans" cxnId="{26194145-4843-4D5E-AC8B-6568D36FAD8F}">
      <dgm:prSet/>
      <dgm:spPr/>
      <dgm:t>
        <a:bodyPr/>
        <a:lstStyle/>
        <a:p>
          <a:endParaRPr lang="en-US"/>
        </a:p>
      </dgm:t>
    </dgm:pt>
    <dgm:pt modelId="{ED44ADD5-C841-448D-9F7C-7940E0481992}" type="sibTrans" cxnId="{26194145-4843-4D5E-AC8B-6568D36FAD8F}">
      <dgm:prSet/>
      <dgm:spPr/>
      <dgm:t>
        <a:bodyPr/>
        <a:lstStyle/>
        <a:p>
          <a:endParaRPr lang="en-US"/>
        </a:p>
      </dgm:t>
    </dgm:pt>
    <dgm:pt modelId="{BC69A2D4-33F9-4F87-9300-1BE422391FB3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1" dirty="0"/>
            <a:t>Cost:</a:t>
          </a:r>
          <a:endParaRPr lang="en-US" dirty="0"/>
        </a:p>
      </dgm:t>
    </dgm:pt>
    <dgm:pt modelId="{6D8E0746-E480-44C8-9BA0-71D38EFE9914}" type="parTrans" cxnId="{27CB5638-6AF5-4B77-9C50-437737ACC706}">
      <dgm:prSet/>
      <dgm:spPr/>
      <dgm:t>
        <a:bodyPr/>
        <a:lstStyle/>
        <a:p>
          <a:endParaRPr lang="en-US"/>
        </a:p>
      </dgm:t>
    </dgm:pt>
    <dgm:pt modelId="{6A6EBE25-490A-4AE1-A51E-AD6AB70039E4}" type="sibTrans" cxnId="{27CB5638-6AF5-4B77-9C50-437737ACC706}">
      <dgm:prSet/>
      <dgm:spPr/>
      <dgm:t>
        <a:bodyPr/>
        <a:lstStyle/>
        <a:p>
          <a:endParaRPr lang="en-US"/>
        </a:p>
      </dgm:t>
    </dgm:pt>
    <dgm:pt modelId="{B88EF33E-9D52-40DC-9935-DE0FCC41DB7F}">
      <dgm:prSet/>
      <dgm:spPr/>
      <dgm:t>
        <a:bodyPr/>
        <a:lstStyle/>
        <a:p>
          <a:r>
            <a:rPr lang="en-US"/>
            <a:t>LLM API costs per query</a:t>
          </a:r>
        </a:p>
      </dgm:t>
    </dgm:pt>
    <dgm:pt modelId="{3FB77EC4-33DC-4C50-8D69-58A3716881F9}" type="parTrans" cxnId="{B1EF2174-56F6-46C3-A649-7A56B9EA0B6E}">
      <dgm:prSet/>
      <dgm:spPr/>
      <dgm:t>
        <a:bodyPr/>
        <a:lstStyle/>
        <a:p>
          <a:endParaRPr lang="en-US"/>
        </a:p>
      </dgm:t>
    </dgm:pt>
    <dgm:pt modelId="{485AA068-9A54-4873-9412-BE21ED1E4662}" type="sibTrans" cxnId="{B1EF2174-56F6-46C3-A649-7A56B9EA0B6E}">
      <dgm:prSet/>
      <dgm:spPr/>
      <dgm:t>
        <a:bodyPr/>
        <a:lstStyle/>
        <a:p>
          <a:endParaRPr lang="en-US"/>
        </a:p>
      </dgm:t>
    </dgm:pt>
    <dgm:pt modelId="{D8B305B1-E2BF-4242-B2D7-BEE4F17F343F}">
      <dgm:prSet/>
      <dgm:spPr/>
      <dgm:t>
        <a:bodyPr/>
        <a:lstStyle/>
        <a:p>
          <a:r>
            <a:rPr lang="en-US"/>
            <a:t>Vector DB compute costs</a:t>
          </a:r>
        </a:p>
      </dgm:t>
    </dgm:pt>
    <dgm:pt modelId="{8A305CBD-DA4A-4B52-B68D-168A29D4A2F1}" type="parTrans" cxnId="{7C537DB5-FC6F-46C4-B145-3830E9ACF5B4}">
      <dgm:prSet/>
      <dgm:spPr/>
      <dgm:t>
        <a:bodyPr/>
        <a:lstStyle/>
        <a:p>
          <a:endParaRPr lang="en-US"/>
        </a:p>
      </dgm:t>
    </dgm:pt>
    <dgm:pt modelId="{5260DF76-1BBE-4A0F-97A9-8F089295982A}" type="sibTrans" cxnId="{7C537DB5-FC6F-46C4-B145-3830E9ACF5B4}">
      <dgm:prSet/>
      <dgm:spPr/>
      <dgm:t>
        <a:bodyPr/>
        <a:lstStyle/>
        <a:p>
          <a:endParaRPr lang="en-US"/>
        </a:p>
      </dgm:t>
    </dgm:pt>
    <dgm:pt modelId="{91B14C97-87A9-41D7-A5C4-0936A066E20F}">
      <dgm:prSet/>
      <dgm:spPr/>
      <dgm:t>
        <a:bodyPr/>
        <a:lstStyle/>
        <a:p>
          <a:r>
            <a:rPr lang="en-US"/>
            <a:t>Total cost per user</a:t>
          </a:r>
        </a:p>
      </dgm:t>
    </dgm:pt>
    <dgm:pt modelId="{594A72AD-ECE8-4397-82AF-8AAB170B047D}" type="parTrans" cxnId="{E4211CE1-3DAD-4FC3-8C63-F61DB3EB33CC}">
      <dgm:prSet/>
      <dgm:spPr/>
      <dgm:t>
        <a:bodyPr/>
        <a:lstStyle/>
        <a:p>
          <a:endParaRPr lang="en-US"/>
        </a:p>
      </dgm:t>
    </dgm:pt>
    <dgm:pt modelId="{E90C26B6-75F7-4017-9550-72F3B9ADBBC8}" type="sibTrans" cxnId="{E4211CE1-3DAD-4FC3-8C63-F61DB3EB33CC}">
      <dgm:prSet/>
      <dgm:spPr/>
      <dgm:t>
        <a:bodyPr/>
        <a:lstStyle/>
        <a:p>
          <a:endParaRPr lang="en-US"/>
        </a:p>
      </dgm:t>
    </dgm:pt>
    <dgm:pt modelId="{B370EB52-F15C-4D74-B459-A906C40FBCE3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1" dirty="0"/>
            <a:t>Usage:</a:t>
          </a:r>
          <a:endParaRPr lang="en-US" dirty="0"/>
        </a:p>
      </dgm:t>
    </dgm:pt>
    <dgm:pt modelId="{EBD9A64B-F030-419B-B68F-B4804FDDE0F5}" type="parTrans" cxnId="{BC2C8710-4FAE-4C48-9C3B-038E8BEA5CA7}">
      <dgm:prSet/>
      <dgm:spPr/>
      <dgm:t>
        <a:bodyPr/>
        <a:lstStyle/>
        <a:p>
          <a:endParaRPr lang="en-US"/>
        </a:p>
      </dgm:t>
    </dgm:pt>
    <dgm:pt modelId="{CB4154B9-0F4C-4FBA-8773-7DDD9897BBAF}" type="sibTrans" cxnId="{BC2C8710-4FAE-4C48-9C3B-038E8BEA5CA7}">
      <dgm:prSet/>
      <dgm:spPr/>
      <dgm:t>
        <a:bodyPr/>
        <a:lstStyle/>
        <a:p>
          <a:endParaRPr lang="en-US"/>
        </a:p>
      </dgm:t>
    </dgm:pt>
    <dgm:pt modelId="{F3AC70AB-221C-4FF0-960F-AE02FAAC3451}">
      <dgm:prSet/>
      <dgm:spPr/>
      <dgm:t>
        <a:bodyPr/>
        <a:lstStyle/>
        <a:p>
          <a:r>
            <a:rPr lang="en-US"/>
            <a:t>Query volume and patterns</a:t>
          </a:r>
        </a:p>
      </dgm:t>
    </dgm:pt>
    <dgm:pt modelId="{DA354566-5C21-4904-907C-9B2454C87A67}" type="parTrans" cxnId="{C1751E0B-315A-4DD9-B31D-64CD7196E5A5}">
      <dgm:prSet/>
      <dgm:spPr/>
      <dgm:t>
        <a:bodyPr/>
        <a:lstStyle/>
        <a:p>
          <a:endParaRPr lang="en-US"/>
        </a:p>
      </dgm:t>
    </dgm:pt>
    <dgm:pt modelId="{E78F04E4-53B8-4A83-BD12-6C19685664E2}" type="sibTrans" cxnId="{C1751E0B-315A-4DD9-B31D-64CD7196E5A5}">
      <dgm:prSet/>
      <dgm:spPr/>
      <dgm:t>
        <a:bodyPr/>
        <a:lstStyle/>
        <a:p>
          <a:endParaRPr lang="en-US"/>
        </a:p>
      </dgm:t>
    </dgm:pt>
    <dgm:pt modelId="{836C994F-23AF-4B42-AA7E-6DD533357168}">
      <dgm:prSet/>
      <dgm:spPr/>
      <dgm:t>
        <a:bodyPr/>
        <a:lstStyle/>
        <a:p>
          <a:r>
            <a:rPr lang="en-US"/>
            <a:t>Failure rate</a:t>
          </a:r>
        </a:p>
      </dgm:t>
    </dgm:pt>
    <dgm:pt modelId="{C52C2AC5-ABB8-4028-B3F8-FF773EA1D533}" type="parTrans" cxnId="{02A19475-A713-492B-8ABF-C1D697F1C9FF}">
      <dgm:prSet/>
      <dgm:spPr/>
      <dgm:t>
        <a:bodyPr/>
        <a:lstStyle/>
        <a:p>
          <a:endParaRPr lang="en-US"/>
        </a:p>
      </dgm:t>
    </dgm:pt>
    <dgm:pt modelId="{3DBB861A-6902-40F5-B70E-02CFC8B40DE8}" type="sibTrans" cxnId="{02A19475-A713-492B-8ABF-C1D697F1C9FF}">
      <dgm:prSet/>
      <dgm:spPr/>
      <dgm:t>
        <a:bodyPr/>
        <a:lstStyle/>
        <a:p>
          <a:endParaRPr lang="en-US"/>
        </a:p>
      </dgm:t>
    </dgm:pt>
    <dgm:pt modelId="{A3AA81E0-8533-494F-ABF8-DE6A1B7CBD4B}">
      <dgm:prSet/>
      <dgm:spPr/>
      <dgm:t>
        <a:bodyPr/>
        <a:lstStyle/>
        <a:p>
          <a:r>
            <a:rPr lang="en-US"/>
            <a:t>Retry rate</a:t>
          </a:r>
        </a:p>
      </dgm:t>
    </dgm:pt>
    <dgm:pt modelId="{61FA9483-B956-4A36-B484-9FDDD71F26D5}" type="parTrans" cxnId="{D4B13BFF-2B1D-40CE-9912-4D08DC33E1FD}">
      <dgm:prSet/>
      <dgm:spPr/>
      <dgm:t>
        <a:bodyPr/>
        <a:lstStyle/>
        <a:p>
          <a:endParaRPr lang="en-US"/>
        </a:p>
      </dgm:t>
    </dgm:pt>
    <dgm:pt modelId="{98D68F86-D65D-48AF-89C3-49EE27F55241}" type="sibTrans" cxnId="{D4B13BFF-2B1D-40CE-9912-4D08DC33E1FD}">
      <dgm:prSet/>
      <dgm:spPr/>
      <dgm:t>
        <a:bodyPr/>
        <a:lstStyle/>
        <a:p>
          <a:endParaRPr lang="en-US"/>
        </a:p>
      </dgm:t>
    </dgm:pt>
    <dgm:pt modelId="{8511D9B3-2E4D-4C79-B1DC-75655FB9AD61}" type="pres">
      <dgm:prSet presAssocID="{E4D76891-748D-4631-910D-224326AF1E3C}" presName="linear" presStyleCnt="0">
        <dgm:presLayoutVars>
          <dgm:animLvl val="lvl"/>
          <dgm:resizeHandles val="exact"/>
        </dgm:presLayoutVars>
      </dgm:prSet>
      <dgm:spPr/>
    </dgm:pt>
    <dgm:pt modelId="{4EDC2FA1-E04F-4286-B771-D184D6387339}" type="pres">
      <dgm:prSet presAssocID="{3BCAAC07-3C1C-4126-B02A-2CCFEF9CEA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8FFDAFC-BD2C-46EA-ACC7-3D5AEE19BFDA}" type="pres">
      <dgm:prSet presAssocID="{3BCAAC07-3C1C-4126-B02A-2CCFEF9CEA1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3C18304-243B-4C4C-A74A-415B687A6255}" srcId="{96760BA9-5F18-4160-8287-83CABFCFB612}" destId="{ED70795E-7670-4A6C-A0A1-117E0A464502}" srcOrd="1" destOrd="0" parTransId="{E9A0AFFD-CD52-4BA2-92F7-40611A34AB1E}" sibTransId="{52F65E7D-BA09-411B-AB9B-6623696EE86E}"/>
    <dgm:cxn modelId="{C1751E0B-315A-4DD9-B31D-64CD7196E5A5}" srcId="{B370EB52-F15C-4D74-B459-A906C40FBCE3}" destId="{F3AC70AB-221C-4FF0-960F-AE02FAAC3451}" srcOrd="0" destOrd="0" parTransId="{DA354566-5C21-4904-907C-9B2454C87A67}" sibTransId="{E78F04E4-53B8-4A83-BD12-6C19685664E2}"/>
    <dgm:cxn modelId="{BC2C8710-4FAE-4C48-9C3B-038E8BEA5CA7}" srcId="{3BCAAC07-3C1C-4126-B02A-2CCFEF9CEA1D}" destId="{B370EB52-F15C-4D74-B459-A906C40FBCE3}" srcOrd="3" destOrd="0" parTransId="{EBD9A64B-F030-419B-B68F-B4804FDDE0F5}" sibTransId="{CB4154B9-0F4C-4FBA-8773-7DDD9897BBAF}"/>
    <dgm:cxn modelId="{CDB92D11-2E05-472F-A2DB-D60D734B63E0}" type="presOf" srcId="{F3AC70AB-221C-4FF0-960F-AE02FAAC3451}" destId="{C8FFDAFC-BD2C-46EA-ACC7-3D5AEE19BFDA}" srcOrd="0" destOrd="12" presId="urn:microsoft.com/office/officeart/2005/8/layout/vList2"/>
    <dgm:cxn modelId="{CEB2782F-C104-4B1B-87D3-77B00BD94FC5}" type="presOf" srcId="{A3AA81E0-8533-494F-ABF8-DE6A1B7CBD4B}" destId="{C8FFDAFC-BD2C-46EA-ACC7-3D5AEE19BFDA}" srcOrd="0" destOrd="14" presId="urn:microsoft.com/office/officeart/2005/8/layout/vList2"/>
    <dgm:cxn modelId="{BB47F137-C968-4DA3-9DE9-9E958DED1854}" type="presOf" srcId="{ED70795E-7670-4A6C-A0A1-117E0A464502}" destId="{C8FFDAFC-BD2C-46EA-ACC7-3D5AEE19BFDA}" srcOrd="0" destOrd="2" presId="urn:microsoft.com/office/officeart/2005/8/layout/vList2"/>
    <dgm:cxn modelId="{27CB5638-6AF5-4B77-9C50-437737ACC706}" srcId="{3BCAAC07-3C1C-4126-B02A-2CCFEF9CEA1D}" destId="{BC69A2D4-33F9-4F87-9300-1BE422391FB3}" srcOrd="2" destOrd="0" parTransId="{6D8E0746-E480-44C8-9BA0-71D38EFE9914}" sibTransId="{6A6EBE25-490A-4AE1-A51E-AD6AB70039E4}"/>
    <dgm:cxn modelId="{D0F98D5B-9D68-4253-8E05-E3A51044CB8B}" type="presOf" srcId="{E4D76891-748D-4631-910D-224326AF1E3C}" destId="{8511D9B3-2E4D-4C79-B1DC-75655FB9AD61}" srcOrd="0" destOrd="0" presId="urn:microsoft.com/office/officeart/2005/8/layout/vList2"/>
    <dgm:cxn modelId="{796D4B5F-7FB4-49EC-9903-2D53CB812DE1}" srcId="{0B961111-1A82-4E02-82EA-9A26F9694B50}" destId="{68B49178-4073-4E53-BC6F-4A17563ED03E}" srcOrd="0" destOrd="0" parTransId="{74667530-AAB1-401D-AB07-1CB175E00D5C}" sibTransId="{7757CEDC-F42F-419A-8F30-5A69ED42AA65}"/>
    <dgm:cxn modelId="{223FEE62-161B-4026-8AA0-D62C744C6634}" srcId="{3BCAAC07-3C1C-4126-B02A-2CCFEF9CEA1D}" destId="{96760BA9-5F18-4160-8287-83CABFCFB612}" srcOrd="0" destOrd="0" parTransId="{2664FB4D-2CDD-43F1-951B-3A9FC1650F41}" sibTransId="{1C0B5F9E-3C4F-4851-8CCB-1C8C4BE39993}"/>
    <dgm:cxn modelId="{26194145-4843-4D5E-AC8B-6568D36FAD8F}" srcId="{0B961111-1A82-4E02-82EA-9A26F9694B50}" destId="{55FF3517-80F5-4039-9A29-68D951323C9C}" srcOrd="2" destOrd="0" parTransId="{B3E62C56-46C6-43B7-9E5E-DDEB871F58F3}" sibTransId="{ED44ADD5-C841-448D-9F7C-7940E0481992}"/>
    <dgm:cxn modelId="{6CFBB566-D758-437A-AB96-39F8CA1BDC23}" srcId="{96760BA9-5F18-4160-8287-83CABFCFB612}" destId="{C10730FB-2DDB-4ECE-B851-29D8E24F25A6}" srcOrd="0" destOrd="0" parTransId="{0B2F19C4-8F44-438F-BB17-38C7F42FB89E}" sibTransId="{78191A58-9AA9-4F8F-935E-D9F817A7D806}"/>
    <dgm:cxn modelId="{A5AD6769-2C5E-49D5-86C0-F1AE10D4309F}" type="presOf" srcId="{3CAF3F89-08A2-4739-A209-CF5378A224FA}" destId="{C8FFDAFC-BD2C-46EA-ACC7-3D5AEE19BFDA}" srcOrd="0" destOrd="5" presId="urn:microsoft.com/office/officeart/2005/8/layout/vList2"/>
    <dgm:cxn modelId="{0B805749-E9B3-4421-9255-3910334FA87A}" type="presOf" srcId="{3BCAAC07-3C1C-4126-B02A-2CCFEF9CEA1D}" destId="{4EDC2FA1-E04F-4286-B771-D184D6387339}" srcOrd="0" destOrd="0" presId="urn:microsoft.com/office/officeart/2005/8/layout/vList2"/>
    <dgm:cxn modelId="{F7023D6A-4188-4F9E-A77C-B022F6708EE1}" type="presOf" srcId="{55FF3517-80F5-4039-9A29-68D951323C9C}" destId="{C8FFDAFC-BD2C-46EA-ACC7-3D5AEE19BFDA}" srcOrd="0" destOrd="6" presId="urn:microsoft.com/office/officeart/2005/8/layout/vList2"/>
    <dgm:cxn modelId="{3D1DBE50-971F-4AAD-8838-030BD187115C}" type="presOf" srcId="{0B961111-1A82-4E02-82EA-9A26F9694B50}" destId="{C8FFDAFC-BD2C-46EA-ACC7-3D5AEE19BFDA}" srcOrd="0" destOrd="3" presId="urn:microsoft.com/office/officeart/2005/8/layout/vList2"/>
    <dgm:cxn modelId="{B1EF2174-56F6-46C3-A649-7A56B9EA0B6E}" srcId="{BC69A2D4-33F9-4F87-9300-1BE422391FB3}" destId="{B88EF33E-9D52-40DC-9935-DE0FCC41DB7F}" srcOrd="0" destOrd="0" parTransId="{3FB77EC4-33DC-4C50-8D69-58A3716881F9}" sibTransId="{485AA068-9A54-4873-9412-BE21ED1E4662}"/>
    <dgm:cxn modelId="{02A19475-A713-492B-8ABF-C1D697F1C9FF}" srcId="{B370EB52-F15C-4D74-B459-A906C40FBCE3}" destId="{836C994F-23AF-4B42-AA7E-6DD533357168}" srcOrd="1" destOrd="0" parTransId="{C52C2AC5-ABB8-4028-B3F8-FF773EA1D533}" sibTransId="{3DBB861A-6902-40F5-B70E-02CFC8B40DE8}"/>
    <dgm:cxn modelId="{1474EB7B-49DB-4016-8EF3-B10B1BAF7B93}" srcId="{0B961111-1A82-4E02-82EA-9A26F9694B50}" destId="{3CAF3F89-08A2-4739-A209-CF5378A224FA}" srcOrd="1" destOrd="0" parTransId="{93A1C7EF-94A5-41B4-B080-4AAF92059A69}" sibTransId="{BDEE222D-9198-4690-AC3B-205C99767EC9}"/>
    <dgm:cxn modelId="{15043B7F-BA3C-4AF9-A954-590BB0771389}" type="presOf" srcId="{91B14C97-87A9-41D7-A5C4-0936A066E20F}" destId="{C8FFDAFC-BD2C-46EA-ACC7-3D5AEE19BFDA}" srcOrd="0" destOrd="10" presId="urn:microsoft.com/office/officeart/2005/8/layout/vList2"/>
    <dgm:cxn modelId="{95425E86-243B-4D19-9F1E-EF66A9210C6F}" type="presOf" srcId="{836C994F-23AF-4B42-AA7E-6DD533357168}" destId="{C8FFDAFC-BD2C-46EA-ACC7-3D5AEE19BFDA}" srcOrd="0" destOrd="13" presId="urn:microsoft.com/office/officeart/2005/8/layout/vList2"/>
    <dgm:cxn modelId="{05599F8D-AF9A-4381-8249-51B61AFFA0D2}" type="presOf" srcId="{68B49178-4073-4E53-BC6F-4A17563ED03E}" destId="{C8FFDAFC-BD2C-46EA-ACC7-3D5AEE19BFDA}" srcOrd="0" destOrd="4" presId="urn:microsoft.com/office/officeart/2005/8/layout/vList2"/>
    <dgm:cxn modelId="{7D000CA1-23F3-42C1-B527-A60663911B3E}" type="presOf" srcId="{D8B305B1-E2BF-4242-B2D7-BEE4F17F343F}" destId="{C8FFDAFC-BD2C-46EA-ACC7-3D5AEE19BFDA}" srcOrd="0" destOrd="9" presId="urn:microsoft.com/office/officeart/2005/8/layout/vList2"/>
    <dgm:cxn modelId="{30CDC1A7-34B3-477E-A79C-EE209B797BC8}" type="presOf" srcId="{BC69A2D4-33F9-4F87-9300-1BE422391FB3}" destId="{C8FFDAFC-BD2C-46EA-ACC7-3D5AEE19BFDA}" srcOrd="0" destOrd="7" presId="urn:microsoft.com/office/officeart/2005/8/layout/vList2"/>
    <dgm:cxn modelId="{928869AF-F91F-439D-B6A0-CCFCB0718CF1}" type="presOf" srcId="{B88EF33E-9D52-40DC-9935-DE0FCC41DB7F}" destId="{C8FFDAFC-BD2C-46EA-ACC7-3D5AEE19BFDA}" srcOrd="0" destOrd="8" presId="urn:microsoft.com/office/officeart/2005/8/layout/vList2"/>
    <dgm:cxn modelId="{7C537DB5-FC6F-46C4-B145-3830E9ACF5B4}" srcId="{BC69A2D4-33F9-4F87-9300-1BE422391FB3}" destId="{D8B305B1-E2BF-4242-B2D7-BEE4F17F343F}" srcOrd="1" destOrd="0" parTransId="{8A305CBD-DA4A-4B52-B68D-168A29D4A2F1}" sibTransId="{5260DF76-1BBE-4A0F-97A9-8F089295982A}"/>
    <dgm:cxn modelId="{D19E96C8-9B09-4620-8EE7-DEC83B232CCD}" type="presOf" srcId="{96760BA9-5F18-4160-8287-83CABFCFB612}" destId="{C8FFDAFC-BD2C-46EA-ACC7-3D5AEE19BFDA}" srcOrd="0" destOrd="0" presId="urn:microsoft.com/office/officeart/2005/8/layout/vList2"/>
    <dgm:cxn modelId="{4D671ED3-FE11-4CBC-B21C-A91FF16DE5C3}" srcId="{E4D76891-748D-4631-910D-224326AF1E3C}" destId="{3BCAAC07-3C1C-4126-B02A-2CCFEF9CEA1D}" srcOrd="0" destOrd="0" parTransId="{9AE6AA64-862A-43F0-A914-99A7C06FF0DC}" sibTransId="{598376F1-46B5-44E8-9DA9-42C1C396ADCE}"/>
    <dgm:cxn modelId="{54CBFCD6-336E-4102-94A8-F0E469098026}" type="presOf" srcId="{B370EB52-F15C-4D74-B459-A906C40FBCE3}" destId="{C8FFDAFC-BD2C-46EA-ACC7-3D5AEE19BFDA}" srcOrd="0" destOrd="11" presId="urn:microsoft.com/office/officeart/2005/8/layout/vList2"/>
    <dgm:cxn modelId="{E4211CE1-3DAD-4FC3-8C63-F61DB3EB33CC}" srcId="{BC69A2D4-33F9-4F87-9300-1BE422391FB3}" destId="{91B14C97-87A9-41D7-A5C4-0936A066E20F}" srcOrd="2" destOrd="0" parTransId="{594A72AD-ECE8-4397-82AF-8AAB170B047D}" sibTransId="{E90C26B6-75F7-4017-9550-72F3B9ADBBC8}"/>
    <dgm:cxn modelId="{25CD0DE8-7601-45D3-9E1D-F071B72DE2B2}" srcId="{3BCAAC07-3C1C-4126-B02A-2CCFEF9CEA1D}" destId="{0B961111-1A82-4E02-82EA-9A26F9694B50}" srcOrd="1" destOrd="0" parTransId="{1C331A9D-55EF-43F9-ACB1-76716072B712}" sibTransId="{27BE347C-2476-42D4-8A7C-E3C3D1A92E2F}"/>
    <dgm:cxn modelId="{2AF911FE-4018-4000-8500-A0FE10DB4F91}" type="presOf" srcId="{C10730FB-2DDB-4ECE-B851-29D8E24F25A6}" destId="{C8FFDAFC-BD2C-46EA-ACC7-3D5AEE19BFDA}" srcOrd="0" destOrd="1" presId="urn:microsoft.com/office/officeart/2005/8/layout/vList2"/>
    <dgm:cxn modelId="{D4B13BFF-2B1D-40CE-9912-4D08DC33E1FD}" srcId="{B370EB52-F15C-4D74-B459-A906C40FBCE3}" destId="{A3AA81E0-8533-494F-ABF8-DE6A1B7CBD4B}" srcOrd="2" destOrd="0" parTransId="{61FA9483-B956-4A36-B484-9FDDD71F26D5}" sibTransId="{98D68F86-D65D-48AF-89C3-49EE27F55241}"/>
    <dgm:cxn modelId="{139E2218-ED0D-445D-96C4-AE571E2513EC}" type="presParOf" srcId="{8511D9B3-2E4D-4C79-B1DC-75655FB9AD61}" destId="{4EDC2FA1-E04F-4286-B771-D184D6387339}" srcOrd="0" destOrd="0" presId="urn:microsoft.com/office/officeart/2005/8/layout/vList2"/>
    <dgm:cxn modelId="{1D437F01-2F62-4C26-9E65-DE18073C665E}" type="presParOf" srcId="{8511D9B3-2E4D-4C79-B1DC-75655FB9AD61}" destId="{C8FFDAFC-BD2C-46EA-ACC7-3D5AEE19BFD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CCAC7-D554-4A84-94BA-4A36AB4EF971}">
      <dsp:nvSpPr>
        <dsp:cNvPr id="0" name=""/>
        <dsp:cNvSpPr/>
      </dsp:nvSpPr>
      <dsp:spPr>
        <a:xfrm>
          <a:off x="268953" y="292"/>
          <a:ext cx="5449235" cy="32695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RAG pipeline consists of three consecutive stages: 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/>
            <a:t>ingestion</a:t>
          </a:r>
          <a:r>
            <a:rPr lang="en-GB" sz="1900" kern="1200"/>
            <a:t>, which includes data loading, preprocessing, chunking, embedding, and indexing;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/>
            <a:t>retrieval</a:t>
          </a:r>
          <a:r>
            <a:rPr lang="en-GB" sz="1900" kern="1200"/>
            <a:t>, where the system queries the vector database according to user input;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1" kern="1200"/>
            <a:t>generation</a:t>
          </a:r>
          <a:r>
            <a:rPr lang="en-GB" sz="1900" kern="1200"/>
            <a:t>, which uses the retrieved chunks to produce contextually appropriate responses.</a:t>
          </a:r>
          <a:endParaRPr lang="en-US" sz="1900" kern="1200"/>
        </a:p>
      </dsp:txBody>
      <dsp:txXfrm>
        <a:off x="364715" y="96054"/>
        <a:ext cx="5257711" cy="3078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C2FA1-E04F-4286-B771-D184D6387339}">
      <dsp:nvSpPr>
        <dsp:cNvPr id="0" name=""/>
        <dsp:cNvSpPr/>
      </dsp:nvSpPr>
      <dsp:spPr>
        <a:xfrm>
          <a:off x="0" y="49644"/>
          <a:ext cx="114300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Key Metrics to Track:</a:t>
          </a:r>
          <a:endParaRPr lang="en-US" sz="2400" kern="1200"/>
        </a:p>
      </dsp:txBody>
      <dsp:txXfrm>
        <a:off x="28100" y="77744"/>
        <a:ext cx="11373800" cy="519439"/>
      </dsp:txXfrm>
    </dsp:sp>
    <dsp:sp modelId="{C8FFDAFC-BD2C-46EA-ACC7-3D5AEE19BFDA}">
      <dsp:nvSpPr>
        <dsp:cNvPr id="0" name=""/>
        <dsp:cNvSpPr/>
      </dsp:nvSpPr>
      <dsp:spPr>
        <a:xfrm>
          <a:off x="0" y="625284"/>
          <a:ext cx="11430000" cy="486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90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900" b="1" kern="1200" dirty="0"/>
            <a:t>Latency: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P50, P95, P99 response times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Per-component latency breakdown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900" b="1" kern="1200" dirty="0"/>
            <a:t>Quality: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Sampled faithfulness scores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User feedback (thumbs up/down)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Answer quality drift over time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900" b="1" kern="1200" dirty="0"/>
            <a:t>Cost: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LLM API costs per query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Vector DB compute costs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Total cost per user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ü"/>
          </a:pPr>
          <a:r>
            <a:rPr lang="en-US" sz="1900" b="1" kern="1200" dirty="0"/>
            <a:t>Usage: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Query volume and patterns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Failure rate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Retry rate</a:t>
          </a:r>
        </a:p>
      </dsp:txBody>
      <dsp:txXfrm>
        <a:off x="0" y="625284"/>
        <a:ext cx="11430000" cy="4868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70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ABD7E-3F27-66CC-CDB8-CD36E2F2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B9094-E058-9FEF-E8B8-440FAF5E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740C-9311-F9FC-C02A-F1984028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4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I4Chem/ChemVlm" TargetMode="External"/><Relationship Id="rId5" Type="http://schemas.openxmlformats.org/officeDocument/2006/relationships/hyperlink" Target="https://huggingface.co/google/deplot" TargetMode="External"/><Relationship Id="rId4" Type="http://schemas.openxmlformats.org/officeDocument/2006/relationships/hyperlink" Target="https://facebookresearch.github.io/nouga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Mastering RAG: Advanced Architectures &amp; Optimization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6912" y="5645150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Half-Day Intensive Workshop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9693" y="4572000"/>
            <a:ext cx="20526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500"/>
              </a:spcAft>
              <a:defRPr sz="2400"/>
            </a:pPr>
            <a:r>
              <a:rPr lang="en-GB" sz="2000" b="1" dirty="0"/>
              <a:t>Duration:</a:t>
            </a:r>
            <a:r>
              <a:rPr lang="en-GB" sz="2000" dirty="0"/>
              <a:t> 4 Hours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496" y="5029200"/>
            <a:ext cx="40570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500"/>
              </a:spcAft>
              <a:defRPr sz="2400"/>
            </a:pPr>
            <a:r>
              <a:rPr lang="en-GB" sz="2000" b="1" dirty="0"/>
              <a:t>Target:</a:t>
            </a:r>
            <a:r>
              <a:rPr lang="en-GB" sz="2000" dirty="0"/>
              <a:t> AI Engineers &amp; Data Scientists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957610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Phase 2: Retrieval Methods Compared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5823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000" dirty="0"/>
          </a:p>
          <a:p>
            <a:pPr>
              <a:spcAft>
                <a:spcPts val="667"/>
              </a:spcAft>
              <a:defRPr sz="2000"/>
            </a:pPr>
            <a:r>
              <a:rPr sz="2000" dirty="0"/>
              <a:t>The Evolution: </a:t>
            </a:r>
            <a:r>
              <a:rPr sz="2000" b="1" dirty="0"/>
              <a:t>Sparse → Dense → Hybrid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15</a:t>
            </a:r>
          </a:p>
        </p:txBody>
      </p:sp>
      <p:pic>
        <p:nvPicPr>
          <p:cNvPr id="6" name="Picture 5" descr="A diagram of a method&#10;&#10;AI-generated content may be incorrect.">
            <a:extLst>
              <a:ext uri="{FF2B5EF4-FFF2-40B4-BE49-F238E27FC236}">
                <a16:creationId xmlns:a16="http://schemas.microsoft.com/office/drawing/2014/main" id="{A49D7C73-8503-14A6-7ADB-B72E10C9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5" t="1571" r="1"/>
          <a:stretch>
            <a:fillRect/>
          </a:stretch>
        </p:blipFill>
        <p:spPr>
          <a:xfrm>
            <a:off x="959923" y="2136570"/>
            <a:ext cx="9518586" cy="43404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7370800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 dirty="0"/>
              <a:t>Hybrid Search: Performance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782" y="4747330"/>
            <a:ext cx="10587508" cy="1195199"/>
          </a:xfrm>
          <a:custGeom>
            <a:avLst/>
            <a:gdLst>
              <a:gd name="csX0" fmla="*/ 0 w 10587508"/>
              <a:gd name="csY0" fmla="*/ 0 h 1195199"/>
              <a:gd name="csX1" fmla="*/ 482320 w 10587508"/>
              <a:gd name="csY1" fmla="*/ 0 h 1195199"/>
              <a:gd name="csX2" fmla="*/ 1282265 w 10587508"/>
              <a:gd name="csY2" fmla="*/ 0 h 1195199"/>
              <a:gd name="csX3" fmla="*/ 1976335 w 10587508"/>
              <a:gd name="csY3" fmla="*/ 0 h 1195199"/>
              <a:gd name="csX4" fmla="*/ 2246904 w 10587508"/>
              <a:gd name="csY4" fmla="*/ 0 h 1195199"/>
              <a:gd name="csX5" fmla="*/ 2623349 w 10587508"/>
              <a:gd name="csY5" fmla="*/ 0 h 1195199"/>
              <a:gd name="csX6" fmla="*/ 3423294 w 10587508"/>
              <a:gd name="csY6" fmla="*/ 0 h 1195199"/>
              <a:gd name="csX7" fmla="*/ 4011489 w 10587508"/>
              <a:gd name="csY7" fmla="*/ 0 h 1195199"/>
              <a:gd name="csX8" fmla="*/ 4282059 w 10587508"/>
              <a:gd name="csY8" fmla="*/ 0 h 1195199"/>
              <a:gd name="csX9" fmla="*/ 4658504 w 10587508"/>
              <a:gd name="csY9" fmla="*/ 0 h 1195199"/>
              <a:gd name="csX10" fmla="*/ 5458449 w 10587508"/>
              <a:gd name="csY10" fmla="*/ 0 h 1195199"/>
              <a:gd name="csX11" fmla="*/ 5940768 w 10587508"/>
              <a:gd name="csY11" fmla="*/ 0 h 1195199"/>
              <a:gd name="csX12" fmla="*/ 6317213 w 10587508"/>
              <a:gd name="csY12" fmla="*/ 0 h 1195199"/>
              <a:gd name="csX13" fmla="*/ 6905408 w 10587508"/>
              <a:gd name="csY13" fmla="*/ 0 h 1195199"/>
              <a:gd name="csX14" fmla="*/ 7175978 w 10587508"/>
              <a:gd name="csY14" fmla="*/ 0 h 1195199"/>
              <a:gd name="csX15" fmla="*/ 7764173 w 10587508"/>
              <a:gd name="csY15" fmla="*/ 0 h 1195199"/>
              <a:gd name="csX16" fmla="*/ 8140617 w 10587508"/>
              <a:gd name="csY16" fmla="*/ 0 h 1195199"/>
              <a:gd name="csX17" fmla="*/ 8622937 w 10587508"/>
              <a:gd name="csY17" fmla="*/ 0 h 1195199"/>
              <a:gd name="csX18" fmla="*/ 8893507 w 10587508"/>
              <a:gd name="csY18" fmla="*/ 0 h 1195199"/>
              <a:gd name="csX19" fmla="*/ 9375827 w 10587508"/>
              <a:gd name="csY19" fmla="*/ 0 h 1195199"/>
              <a:gd name="csX20" fmla="*/ 9858146 w 10587508"/>
              <a:gd name="csY20" fmla="*/ 0 h 1195199"/>
              <a:gd name="csX21" fmla="*/ 10587508 w 10587508"/>
              <a:gd name="csY21" fmla="*/ 0 h 1195199"/>
              <a:gd name="csX22" fmla="*/ 10587508 w 10587508"/>
              <a:gd name="csY22" fmla="*/ 609551 h 1195199"/>
              <a:gd name="csX23" fmla="*/ 10587508 w 10587508"/>
              <a:gd name="csY23" fmla="*/ 1195199 h 1195199"/>
              <a:gd name="csX24" fmla="*/ 10316938 w 10587508"/>
              <a:gd name="csY24" fmla="*/ 1195199 h 1195199"/>
              <a:gd name="csX25" fmla="*/ 9940494 w 10587508"/>
              <a:gd name="csY25" fmla="*/ 1195199 h 1195199"/>
              <a:gd name="csX26" fmla="*/ 9140549 w 10587508"/>
              <a:gd name="csY26" fmla="*/ 1195199 h 1195199"/>
              <a:gd name="csX27" fmla="*/ 8552354 w 10587508"/>
              <a:gd name="csY27" fmla="*/ 1195199 h 1195199"/>
              <a:gd name="csX28" fmla="*/ 8175909 w 10587508"/>
              <a:gd name="csY28" fmla="*/ 1195199 h 1195199"/>
              <a:gd name="csX29" fmla="*/ 7481839 w 10587508"/>
              <a:gd name="csY29" fmla="*/ 1195199 h 1195199"/>
              <a:gd name="csX30" fmla="*/ 6999519 w 10587508"/>
              <a:gd name="csY30" fmla="*/ 1195199 h 1195199"/>
              <a:gd name="csX31" fmla="*/ 6305449 w 10587508"/>
              <a:gd name="csY31" fmla="*/ 1195199 h 1195199"/>
              <a:gd name="csX32" fmla="*/ 5929004 w 10587508"/>
              <a:gd name="csY32" fmla="*/ 1195199 h 1195199"/>
              <a:gd name="csX33" fmla="*/ 5234935 w 10587508"/>
              <a:gd name="csY33" fmla="*/ 1195199 h 1195199"/>
              <a:gd name="csX34" fmla="*/ 4858490 w 10587508"/>
              <a:gd name="csY34" fmla="*/ 1195199 h 1195199"/>
              <a:gd name="csX35" fmla="*/ 4376170 w 10587508"/>
              <a:gd name="csY35" fmla="*/ 1195199 h 1195199"/>
              <a:gd name="csX36" fmla="*/ 3999725 w 10587508"/>
              <a:gd name="csY36" fmla="*/ 1195199 h 1195199"/>
              <a:gd name="csX37" fmla="*/ 3729156 w 10587508"/>
              <a:gd name="csY37" fmla="*/ 1195199 h 1195199"/>
              <a:gd name="csX38" fmla="*/ 3458586 w 10587508"/>
              <a:gd name="csY38" fmla="*/ 1195199 h 1195199"/>
              <a:gd name="csX39" fmla="*/ 2658641 w 10587508"/>
              <a:gd name="csY39" fmla="*/ 1195199 h 1195199"/>
              <a:gd name="csX40" fmla="*/ 2070446 w 10587508"/>
              <a:gd name="csY40" fmla="*/ 1195199 h 1195199"/>
              <a:gd name="csX41" fmla="*/ 1588126 w 10587508"/>
              <a:gd name="csY41" fmla="*/ 1195199 h 1195199"/>
              <a:gd name="csX42" fmla="*/ 1317557 w 10587508"/>
              <a:gd name="csY42" fmla="*/ 1195199 h 1195199"/>
              <a:gd name="csX43" fmla="*/ 517612 w 10587508"/>
              <a:gd name="csY43" fmla="*/ 1195199 h 1195199"/>
              <a:gd name="csX44" fmla="*/ 0 w 10587508"/>
              <a:gd name="csY44" fmla="*/ 1195199 h 1195199"/>
              <a:gd name="csX45" fmla="*/ 0 w 10587508"/>
              <a:gd name="csY45" fmla="*/ 609551 h 1195199"/>
              <a:gd name="csX46" fmla="*/ 0 w 10587508"/>
              <a:gd name="csY46" fmla="*/ 0 h 1195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</a:cxnLst>
            <a:rect l="l" t="t" r="r" b="b"/>
            <a:pathLst>
              <a:path w="10587508" h="1195199" fill="none" extrusionOk="0">
                <a:moveTo>
                  <a:pt x="0" y="0"/>
                </a:moveTo>
                <a:cubicBezTo>
                  <a:pt x="186293" y="-25752"/>
                  <a:pt x="327106" y="52320"/>
                  <a:pt x="482320" y="0"/>
                </a:cubicBezTo>
                <a:cubicBezTo>
                  <a:pt x="637534" y="-52320"/>
                  <a:pt x="910508" y="1181"/>
                  <a:pt x="1282265" y="0"/>
                </a:cubicBezTo>
                <a:cubicBezTo>
                  <a:pt x="1654023" y="-1181"/>
                  <a:pt x="1674694" y="51765"/>
                  <a:pt x="1976335" y="0"/>
                </a:cubicBezTo>
                <a:cubicBezTo>
                  <a:pt x="2277976" y="-51765"/>
                  <a:pt x="2118196" y="29468"/>
                  <a:pt x="2246904" y="0"/>
                </a:cubicBezTo>
                <a:cubicBezTo>
                  <a:pt x="2375612" y="-29468"/>
                  <a:pt x="2471288" y="4836"/>
                  <a:pt x="2623349" y="0"/>
                </a:cubicBezTo>
                <a:cubicBezTo>
                  <a:pt x="2775410" y="-4836"/>
                  <a:pt x="3059412" y="85542"/>
                  <a:pt x="3423294" y="0"/>
                </a:cubicBezTo>
                <a:cubicBezTo>
                  <a:pt x="3787177" y="-85542"/>
                  <a:pt x="3750403" y="62427"/>
                  <a:pt x="4011489" y="0"/>
                </a:cubicBezTo>
                <a:cubicBezTo>
                  <a:pt x="4272575" y="-62427"/>
                  <a:pt x="4163467" y="24772"/>
                  <a:pt x="4282059" y="0"/>
                </a:cubicBezTo>
                <a:cubicBezTo>
                  <a:pt x="4400651" y="-24772"/>
                  <a:pt x="4554377" y="38525"/>
                  <a:pt x="4658504" y="0"/>
                </a:cubicBezTo>
                <a:cubicBezTo>
                  <a:pt x="4762632" y="-38525"/>
                  <a:pt x="5242709" y="94276"/>
                  <a:pt x="5458449" y="0"/>
                </a:cubicBezTo>
                <a:cubicBezTo>
                  <a:pt x="5674190" y="-94276"/>
                  <a:pt x="5764176" y="50413"/>
                  <a:pt x="5940768" y="0"/>
                </a:cubicBezTo>
                <a:cubicBezTo>
                  <a:pt x="6117360" y="-50413"/>
                  <a:pt x="6157327" y="3563"/>
                  <a:pt x="6317213" y="0"/>
                </a:cubicBezTo>
                <a:cubicBezTo>
                  <a:pt x="6477099" y="-3563"/>
                  <a:pt x="6689861" y="37813"/>
                  <a:pt x="6905408" y="0"/>
                </a:cubicBezTo>
                <a:cubicBezTo>
                  <a:pt x="7120955" y="-37813"/>
                  <a:pt x="7053857" y="8434"/>
                  <a:pt x="7175978" y="0"/>
                </a:cubicBezTo>
                <a:cubicBezTo>
                  <a:pt x="7298099" y="-8434"/>
                  <a:pt x="7628264" y="4720"/>
                  <a:pt x="7764173" y="0"/>
                </a:cubicBezTo>
                <a:cubicBezTo>
                  <a:pt x="7900083" y="-4720"/>
                  <a:pt x="7986787" y="7726"/>
                  <a:pt x="8140617" y="0"/>
                </a:cubicBezTo>
                <a:cubicBezTo>
                  <a:pt x="8294447" y="-7726"/>
                  <a:pt x="8521180" y="49831"/>
                  <a:pt x="8622937" y="0"/>
                </a:cubicBezTo>
                <a:cubicBezTo>
                  <a:pt x="8724694" y="-49831"/>
                  <a:pt x="8780102" y="24857"/>
                  <a:pt x="8893507" y="0"/>
                </a:cubicBezTo>
                <a:cubicBezTo>
                  <a:pt x="9006912" y="-24857"/>
                  <a:pt x="9257373" y="50883"/>
                  <a:pt x="9375827" y="0"/>
                </a:cubicBezTo>
                <a:cubicBezTo>
                  <a:pt x="9494281" y="-50883"/>
                  <a:pt x="9666227" y="51467"/>
                  <a:pt x="9858146" y="0"/>
                </a:cubicBezTo>
                <a:cubicBezTo>
                  <a:pt x="10050065" y="-51467"/>
                  <a:pt x="10316740" y="52438"/>
                  <a:pt x="10587508" y="0"/>
                </a:cubicBezTo>
                <a:cubicBezTo>
                  <a:pt x="10619745" y="136667"/>
                  <a:pt x="10536634" y="378053"/>
                  <a:pt x="10587508" y="609551"/>
                </a:cubicBezTo>
                <a:cubicBezTo>
                  <a:pt x="10638382" y="841049"/>
                  <a:pt x="10553538" y="1009286"/>
                  <a:pt x="10587508" y="1195199"/>
                </a:cubicBezTo>
                <a:cubicBezTo>
                  <a:pt x="10488571" y="1209276"/>
                  <a:pt x="10403953" y="1189612"/>
                  <a:pt x="10316938" y="1195199"/>
                </a:cubicBezTo>
                <a:cubicBezTo>
                  <a:pt x="10229923" y="1200786"/>
                  <a:pt x="10020188" y="1156213"/>
                  <a:pt x="9940494" y="1195199"/>
                </a:cubicBezTo>
                <a:cubicBezTo>
                  <a:pt x="9860800" y="1234185"/>
                  <a:pt x="9390258" y="1136905"/>
                  <a:pt x="9140549" y="1195199"/>
                </a:cubicBezTo>
                <a:cubicBezTo>
                  <a:pt x="8890840" y="1253493"/>
                  <a:pt x="8801681" y="1163003"/>
                  <a:pt x="8552354" y="1195199"/>
                </a:cubicBezTo>
                <a:cubicBezTo>
                  <a:pt x="8303028" y="1227395"/>
                  <a:pt x="8285453" y="1179649"/>
                  <a:pt x="8175909" y="1195199"/>
                </a:cubicBezTo>
                <a:cubicBezTo>
                  <a:pt x="8066366" y="1210749"/>
                  <a:pt x="7649278" y="1126020"/>
                  <a:pt x="7481839" y="1195199"/>
                </a:cubicBezTo>
                <a:cubicBezTo>
                  <a:pt x="7314400" y="1264378"/>
                  <a:pt x="7148439" y="1163395"/>
                  <a:pt x="6999519" y="1195199"/>
                </a:cubicBezTo>
                <a:cubicBezTo>
                  <a:pt x="6850599" y="1227003"/>
                  <a:pt x="6489643" y="1162242"/>
                  <a:pt x="6305449" y="1195199"/>
                </a:cubicBezTo>
                <a:cubicBezTo>
                  <a:pt x="6121255" y="1228156"/>
                  <a:pt x="6037813" y="1166736"/>
                  <a:pt x="5929004" y="1195199"/>
                </a:cubicBezTo>
                <a:cubicBezTo>
                  <a:pt x="5820195" y="1223662"/>
                  <a:pt x="5527427" y="1185038"/>
                  <a:pt x="5234935" y="1195199"/>
                </a:cubicBezTo>
                <a:cubicBezTo>
                  <a:pt x="4942443" y="1205360"/>
                  <a:pt x="4969811" y="1185192"/>
                  <a:pt x="4858490" y="1195199"/>
                </a:cubicBezTo>
                <a:cubicBezTo>
                  <a:pt x="4747169" y="1205206"/>
                  <a:pt x="4543219" y="1193739"/>
                  <a:pt x="4376170" y="1195199"/>
                </a:cubicBezTo>
                <a:cubicBezTo>
                  <a:pt x="4209121" y="1196659"/>
                  <a:pt x="4179418" y="1192574"/>
                  <a:pt x="3999725" y="1195199"/>
                </a:cubicBezTo>
                <a:cubicBezTo>
                  <a:pt x="3820033" y="1197824"/>
                  <a:pt x="3814940" y="1182870"/>
                  <a:pt x="3729156" y="1195199"/>
                </a:cubicBezTo>
                <a:cubicBezTo>
                  <a:pt x="3643372" y="1207528"/>
                  <a:pt x="3564639" y="1178101"/>
                  <a:pt x="3458586" y="1195199"/>
                </a:cubicBezTo>
                <a:cubicBezTo>
                  <a:pt x="3352533" y="1212297"/>
                  <a:pt x="2905306" y="1100305"/>
                  <a:pt x="2658641" y="1195199"/>
                </a:cubicBezTo>
                <a:cubicBezTo>
                  <a:pt x="2411977" y="1290093"/>
                  <a:pt x="2278829" y="1170052"/>
                  <a:pt x="2070446" y="1195199"/>
                </a:cubicBezTo>
                <a:cubicBezTo>
                  <a:pt x="1862063" y="1220346"/>
                  <a:pt x="1820088" y="1151487"/>
                  <a:pt x="1588126" y="1195199"/>
                </a:cubicBezTo>
                <a:cubicBezTo>
                  <a:pt x="1356164" y="1238911"/>
                  <a:pt x="1429653" y="1183245"/>
                  <a:pt x="1317557" y="1195199"/>
                </a:cubicBezTo>
                <a:cubicBezTo>
                  <a:pt x="1205461" y="1207153"/>
                  <a:pt x="842751" y="1134381"/>
                  <a:pt x="517612" y="1195199"/>
                </a:cubicBezTo>
                <a:cubicBezTo>
                  <a:pt x="192473" y="1256017"/>
                  <a:pt x="151552" y="1139266"/>
                  <a:pt x="0" y="1195199"/>
                </a:cubicBezTo>
                <a:cubicBezTo>
                  <a:pt x="-51363" y="968196"/>
                  <a:pt x="46954" y="859007"/>
                  <a:pt x="0" y="609551"/>
                </a:cubicBezTo>
                <a:cubicBezTo>
                  <a:pt x="-46954" y="360095"/>
                  <a:pt x="36283" y="169394"/>
                  <a:pt x="0" y="0"/>
                </a:cubicBezTo>
                <a:close/>
              </a:path>
              <a:path w="10587508" h="1195199" stroke="0" extrusionOk="0">
                <a:moveTo>
                  <a:pt x="0" y="0"/>
                </a:moveTo>
                <a:cubicBezTo>
                  <a:pt x="174129" y="-9306"/>
                  <a:pt x="430957" y="52490"/>
                  <a:pt x="588195" y="0"/>
                </a:cubicBezTo>
                <a:cubicBezTo>
                  <a:pt x="745434" y="-52490"/>
                  <a:pt x="775316" y="23189"/>
                  <a:pt x="858765" y="0"/>
                </a:cubicBezTo>
                <a:cubicBezTo>
                  <a:pt x="942214" y="-23189"/>
                  <a:pt x="1108416" y="48792"/>
                  <a:pt x="1341084" y="0"/>
                </a:cubicBezTo>
                <a:cubicBezTo>
                  <a:pt x="1573752" y="-48792"/>
                  <a:pt x="1739474" y="30069"/>
                  <a:pt x="1929279" y="0"/>
                </a:cubicBezTo>
                <a:cubicBezTo>
                  <a:pt x="2119084" y="-30069"/>
                  <a:pt x="2256743" y="16092"/>
                  <a:pt x="2517474" y="0"/>
                </a:cubicBezTo>
                <a:cubicBezTo>
                  <a:pt x="2778206" y="-16092"/>
                  <a:pt x="2853473" y="57349"/>
                  <a:pt x="3105669" y="0"/>
                </a:cubicBezTo>
                <a:cubicBezTo>
                  <a:pt x="3357865" y="-57349"/>
                  <a:pt x="3553977" y="55963"/>
                  <a:pt x="3905614" y="0"/>
                </a:cubicBezTo>
                <a:cubicBezTo>
                  <a:pt x="4257252" y="-55963"/>
                  <a:pt x="4238623" y="31986"/>
                  <a:pt x="4387934" y="0"/>
                </a:cubicBezTo>
                <a:cubicBezTo>
                  <a:pt x="4537245" y="-31986"/>
                  <a:pt x="4825191" y="33294"/>
                  <a:pt x="5082004" y="0"/>
                </a:cubicBezTo>
                <a:cubicBezTo>
                  <a:pt x="5338817" y="-33294"/>
                  <a:pt x="5354944" y="43183"/>
                  <a:pt x="5564324" y="0"/>
                </a:cubicBezTo>
                <a:cubicBezTo>
                  <a:pt x="5773704" y="-43183"/>
                  <a:pt x="5703194" y="14996"/>
                  <a:pt x="5834893" y="0"/>
                </a:cubicBezTo>
                <a:cubicBezTo>
                  <a:pt x="5966592" y="-14996"/>
                  <a:pt x="6433215" y="71411"/>
                  <a:pt x="6634838" y="0"/>
                </a:cubicBezTo>
                <a:cubicBezTo>
                  <a:pt x="6836462" y="-71411"/>
                  <a:pt x="6940150" y="306"/>
                  <a:pt x="7117158" y="0"/>
                </a:cubicBezTo>
                <a:cubicBezTo>
                  <a:pt x="7294166" y="-306"/>
                  <a:pt x="7397224" y="7153"/>
                  <a:pt x="7493603" y="0"/>
                </a:cubicBezTo>
                <a:cubicBezTo>
                  <a:pt x="7589983" y="-7153"/>
                  <a:pt x="7722984" y="35295"/>
                  <a:pt x="7870048" y="0"/>
                </a:cubicBezTo>
                <a:cubicBezTo>
                  <a:pt x="8017112" y="-35295"/>
                  <a:pt x="8332590" y="37426"/>
                  <a:pt x="8564118" y="0"/>
                </a:cubicBezTo>
                <a:cubicBezTo>
                  <a:pt x="8795646" y="-37426"/>
                  <a:pt x="8709873" y="22080"/>
                  <a:pt x="8834687" y="0"/>
                </a:cubicBezTo>
                <a:cubicBezTo>
                  <a:pt x="8959501" y="-22080"/>
                  <a:pt x="9294324" y="21506"/>
                  <a:pt x="9422882" y="0"/>
                </a:cubicBezTo>
                <a:cubicBezTo>
                  <a:pt x="9551441" y="-21506"/>
                  <a:pt x="9766117" y="59085"/>
                  <a:pt x="10011077" y="0"/>
                </a:cubicBezTo>
                <a:cubicBezTo>
                  <a:pt x="10256037" y="-59085"/>
                  <a:pt x="10352327" y="54271"/>
                  <a:pt x="10587508" y="0"/>
                </a:cubicBezTo>
                <a:cubicBezTo>
                  <a:pt x="10637568" y="245323"/>
                  <a:pt x="10583203" y="332370"/>
                  <a:pt x="10587508" y="585648"/>
                </a:cubicBezTo>
                <a:cubicBezTo>
                  <a:pt x="10591813" y="838926"/>
                  <a:pt x="10535340" y="1006314"/>
                  <a:pt x="10587508" y="1195199"/>
                </a:cubicBezTo>
                <a:cubicBezTo>
                  <a:pt x="10395820" y="1246949"/>
                  <a:pt x="10265343" y="1183917"/>
                  <a:pt x="9999313" y="1195199"/>
                </a:cubicBezTo>
                <a:cubicBezTo>
                  <a:pt x="9733284" y="1206481"/>
                  <a:pt x="9831426" y="1191566"/>
                  <a:pt x="9728743" y="1195199"/>
                </a:cubicBezTo>
                <a:cubicBezTo>
                  <a:pt x="9626060" y="1198832"/>
                  <a:pt x="9590783" y="1168674"/>
                  <a:pt x="9458174" y="1195199"/>
                </a:cubicBezTo>
                <a:cubicBezTo>
                  <a:pt x="9325565" y="1221724"/>
                  <a:pt x="9264351" y="1165291"/>
                  <a:pt x="9081729" y="1195199"/>
                </a:cubicBezTo>
                <a:cubicBezTo>
                  <a:pt x="8899108" y="1225107"/>
                  <a:pt x="8702296" y="1166561"/>
                  <a:pt x="8599409" y="1195199"/>
                </a:cubicBezTo>
                <a:cubicBezTo>
                  <a:pt x="8496522" y="1223837"/>
                  <a:pt x="8421673" y="1180283"/>
                  <a:pt x="8328840" y="1195199"/>
                </a:cubicBezTo>
                <a:cubicBezTo>
                  <a:pt x="8236007" y="1210115"/>
                  <a:pt x="7940772" y="1188712"/>
                  <a:pt x="7740645" y="1195199"/>
                </a:cubicBezTo>
                <a:cubicBezTo>
                  <a:pt x="7540518" y="1201686"/>
                  <a:pt x="7468377" y="1151840"/>
                  <a:pt x="7364200" y="1195199"/>
                </a:cubicBezTo>
                <a:cubicBezTo>
                  <a:pt x="7260024" y="1238558"/>
                  <a:pt x="7220310" y="1182070"/>
                  <a:pt x="7093630" y="1195199"/>
                </a:cubicBezTo>
                <a:cubicBezTo>
                  <a:pt x="6966950" y="1208328"/>
                  <a:pt x="6879358" y="1164618"/>
                  <a:pt x="6823061" y="1195199"/>
                </a:cubicBezTo>
                <a:cubicBezTo>
                  <a:pt x="6766764" y="1225780"/>
                  <a:pt x="6420091" y="1179942"/>
                  <a:pt x="6234866" y="1195199"/>
                </a:cubicBezTo>
                <a:cubicBezTo>
                  <a:pt x="6049641" y="1210456"/>
                  <a:pt x="5940145" y="1190261"/>
                  <a:pt x="5858421" y="1195199"/>
                </a:cubicBezTo>
                <a:cubicBezTo>
                  <a:pt x="5776698" y="1200137"/>
                  <a:pt x="5291711" y="1173404"/>
                  <a:pt x="5058476" y="1195199"/>
                </a:cubicBezTo>
                <a:cubicBezTo>
                  <a:pt x="4825241" y="1216994"/>
                  <a:pt x="4661890" y="1135913"/>
                  <a:pt x="4470281" y="1195199"/>
                </a:cubicBezTo>
                <a:cubicBezTo>
                  <a:pt x="4278672" y="1254485"/>
                  <a:pt x="4122111" y="1140925"/>
                  <a:pt x="3987961" y="1195199"/>
                </a:cubicBezTo>
                <a:cubicBezTo>
                  <a:pt x="3853811" y="1249473"/>
                  <a:pt x="3391527" y="1138444"/>
                  <a:pt x="3188016" y="1195199"/>
                </a:cubicBezTo>
                <a:cubicBezTo>
                  <a:pt x="2984506" y="1251954"/>
                  <a:pt x="2989168" y="1169399"/>
                  <a:pt x="2811572" y="1195199"/>
                </a:cubicBezTo>
                <a:cubicBezTo>
                  <a:pt x="2633976" y="1220999"/>
                  <a:pt x="2240097" y="1178475"/>
                  <a:pt x="2011627" y="1195199"/>
                </a:cubicBezTo>
                <a:cubicBezTo>
                  <a:pt x="1783158" y="1211923"/>
                  <a:pt x="1406000" y="1141748"/>
                  <a:pt x="1211681" y="1195199"/>
                </a:cubicBezTo>
                <a:cubicBezTo>
                  <a:pt x="1017362" y="1248650"/>
                  <a:pt x="940637" y="1158438"/>
                  <a:pt x="835237" y="1195199"/>
                </a:cubicBezTo>
                <a:cubicBezTo>
                  <a:pt x="729837" y="1231960"/>
                  <a:pt x="340258" y="1107653"/>
                  <a:pt x="0" y="1195199"/>
                </a:cubicBezTo>
                <a:cubicBezTo>
                  <a:pt x="-12642" y="1063335"/>
                  <a:pt x="12271" y="901741"/>
                  <a:pt x="0" y="633455"/>
                </a:cubicBezTo>
                <a:cubicBezTo>
                  <a:pt x="-12271" y="365169"/>
                  <a:pt x="20382" y="26691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40540696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E</a:t>
            </a:r>
            <a:r>
              <a:rPr sz="2000" b="1" dirty="0" err="1"/>
              <a:t>mpirical</a:t>
            </a:r>
            <a:r>
              <a:rPr sz="2000" b="1" dirty="0"/>
              <a:t> Finding: </a:t>
            </a:r>
            <a:r>
              <a:rPr sz="2000" dirty="0"/>
              <a:t>Hybrid consistently outperforms single methods across diverse query types.</a:t>
            </a:r>
            <a:endParaRPr lang="en-GB" sz="2000" dirty="0"/>
          </a:p>
          <a:p>
            <a:pPr>
              <a:spcAft>
                <a:spcPts val="667"/>
              </a:spcAft>
              <a:defRPr sz="2000"/>
            </a:pPr>
            <a:endParaRPr sz="2000" dirty="0"/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Production Recommendation: </a:t>
            </a:r>
            <a:r>
              <a:rPr sz="2000" dirty="0"/>
              <a:t>Start with 50/50 weighting (α=0.5), then tune based on your domain.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19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413E46-02FC-4CFE-4E50-B05E3E99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18" y="1298296"/>
            <a:ext cx="636336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D9760-B1A6-3F0A-426D-18218E6FAB5C}"/>
              </a:ext>
            </a:extLst>
          </p:cNvPr>
          <p:cNvSpPr txBox="1"/>
          <p:nvPr/>
        </p:nvSpPr>
        <p:spPr>
          <a:xfrm>
            <a:off x="1975184" y="4214152"/>
            <a:ext cx="5574632" cy="23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17" dirty="0"/>
              <a:t>Source: https://infiniflow.org/blog/best-hybrid-search-solution</a:t>
            </a:r>
            <a:endParaRPr lang="en-DE" sz="9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10165668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 dirty="0"/>
              <a:t>Phase 3: Generation &amp; The "Lost in the Middle"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000" dirty="0"/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Challenge</a:t>
            </a:r>
            <a:r>
              <a:rPr sz="2000" dirty="0"/>
              <a:t>: LLMs exhibit attentional bias - prioritize information at prompt edges.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20</a:t>
            </a:r>
          </a:p>
        </p:txBody>
      </p:sp>
      <p:pic>
        <p:nvPicPr>
          <p:cNvPr id="6" name="Picture 5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79BFB546-9134-1A62-6AD8-EB90C426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29" y="2032693"/>
            <a:ext cx="6779571" cy="211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9825F-1F05-776D-AEF7-4DBFB535191B}"/>
              </a:ext>
            </a:extLst>
          </p:cNvPr>
          <p:cNvSpPr txBox="1"/>
          <p:nvPr/>
        </p:nvSpPr>
        <p:spPr>
          <a:xfrm>
            <a:off x="621631" y="4767797"/>
            <a:ext cx="10688053" cy="110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Implication</a:t>
            </a:r>
            <a:r>
              <a:rPr lang="en-GB" sz="2000" dirty="0"/>
              <a:t>: Retrieved chunk order matters. Most critical information should be placed at beginning and end of context.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Solution Preview: </a:t>
            </a:r>
            <a:r>
              <a:rPr lang="en-GB" sz="2000" dirty="0"/>
              <a:t>Post-retrieval re-ranking (Module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5AEBA-51C2-3C84-F06F-D6A081AA297E}"/>
              </a:ext>
            </a:extLst>
          </p:cNvPr>
          <p:cNvSpPr txBox="1"/>
          <p:nvPr/>
        </p:nvSpPr>
        <p:spPr>
          <a:xfrm>
            <a:off x="2365375" y="4129067"/>
            <a:ext cx="6096000" cy="233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17" dirty="0">
                <a:solidFill>
                  <a:srgbClr val="28293D"/>
                </a:solidFill>
                <a:latin typeface="Maven Pro"/>
              </a:rPr>
              <a:t>Source: Lost in the Middle: How Language Models Use Long Contexts | Image: Nelson F. Liu et al.</a:t>
            </a:r>
            <a:endParaRPr lang="en-DE" sz="91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Optimizing the Pipeline &amp; Handling Multimodality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9067803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Post-Retrieval Optimization: The Two-Pass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938" y="1636713"/>
            <a:ext cx="1143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2000" b="1" dirty="0"/>
              <a:t>Architecture</a:t>
            </a:r>
            <a:r>
              <a:rPr sz="2000" dirty="0"/>
              <a:t>: Recall-then-Precision Funnel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D3294-8596-BCD3-C382-0E12358A33F7}"/>
              </a:ext>
            </a:extLst>
          </p:cNvPr>
          <p:cNvSpPr txBox="1"/>
          <p:nvPr/>
        </p:nvSpPr>
        <p:spPr>
          <a:xfrm>
            <a:off x="777875" y="5389538"/>
            <a:ext cx="6905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Trade-off</a:t>
            </a:r>
            <a:r>
              <a:rPr lang="en-GB" sz="2000" dirty="0"/>
              <a:t>: Speed (first pass) vs. Accuracy (second pass)</a:t>
            </a:r>
          </a:p>
        </p:txBody>
      </p:sp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E6349E36-7300-6901-214F-2622185A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1150913"/>
            <a:ext cx="309562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7296485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Re-ranking: Bi-Encoder vs Cross-Encoder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500" y="5597525"/>
            <a:ext cx="1143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2000" b="1" dirty="0"/>
              <a:t>Trade-off:</a:t>
            </a:r>
            <a:r>
              <a:rPr sz="2000" dirty="0"/>
              <a:t> Bi-encoder is fast but less accurate; Cross-encoder is slow but highly accurate.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B0D2-B937-7B8D-E372-96083E15971F}"/>
              </a:ext>
            </a:extLst>
          </p:cNvPr>
          <p:cNvSpPr txBox="1"/>
          <p:nvPr/>
        </p:nvSpPr>
        <p:spPr>
          <a:xfrm>
            <a:off x="2484438" y="1667371"/>
            <a:ext cx="27622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500" b="1" dirty="0"/>
              <a:t>Bi-Encoder (Initial Retrieval)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CBA03-6DFE-EFA9-BCCB-4230495B5BC1}"/>
              </a:ext>
            </a:extLst>
          </p:cNvPr>
          <p:cNvSpPr txBox="1"/>
          <p:nvPr/>
        </p:nvSpPr>
        <p:spPr>
          <a:xfrm>
            <a:off x="6032500" y="1689398"/>
            <a:ext cx="25479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500" b="1" dirty="0"/>
              <a:t>Cross-Encoder (Re-ranking)</a:t>
            </a:r>
          </a:p>
        </p:txBody>
      </p:sp>
      <p:pic>
        <p:nvPicPr>
          <p:cNvPr id="10" name="Picture 9" descr="A diagram of a process&#10;&#10;AI-generated content may be incorrect.">
            <a:extLst>
              <a:ext uri="{FF2B5EF4-FFF2-40B4-BE49-F238E27FC236}">
                <a16:creationId xmlns:a16="http://schemas.microsoft.com/office/drawing/2014/main" id="{C9498EC9-7933-7811-8911-9222279E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60" y="1976437"/>
            <a:ext cx="5631657" cy="32101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024534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Context Compression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684" y="5524983"/>
            <a:ext cx="1143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000"/>
          </a:p>
          <a:p>
            <a:pPr>
              <a:spcAft>
                <a:spcPts val="667"/>
              </a:spcAft>
              <a:defRPr sz="2000"/>
            </a:pPr>
            <a:r>
              <a:rPr sz="2000"/>
              <a:t>Choice Factors: Quality requirements, latency tolerance, cost 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27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24367CFB-14E2-48CB-7783-ED14A6A1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39" y="1114993"/>
            <a:ext cx="5630218" cy="46280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RAG Fundamentals &amp; The Core Pipeline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4E2DAE1C-500E-2258-2BD2-58916074F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9" y="1050551"/>
            <a:ext cx="10505040" cy="341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938B9-4C83-C01F-1FF3-610ECA4FE922}"/>
              </a:ext>
            </a:extLst>
          </p:cNvPr>
          <p:cNvSpPr txBox="1"/>
          <p:nvPr/>
        </p:nvSpPr>
        <p:spPr>
          <a:xfrm>
            <a:off x="547708" y="4698699"/>
            <a:ext cx="110965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Applicability of specialized GenAI models:</a:t>
            </a:r>
            <a:endParaRPr lang="en-GB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Layout detection (</a:t>
            </a:r>
            <a:r>
              <a:rPr lang="en-GB" sz="1600" u="sng" dirty="0">
                <a:solidFill>
                  <a:schemeClr val="tx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Meta’s DETR-</a:t>
            </a:r>
            <a:r>
              <a:rPr lang="en-GB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based </a:t>
            </a:r>
            <a:r>
              <a:rPr lang="en-GB" sz="1600" u="sng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Aryn/deformable-</a:t>
            </a:r>
            <a:r>
              <a:rPr lang="en-GB" sz="1600" u="sng" dirty="0" err="1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detr</a:t>
            </a:r>
            <a:r>
              <a:rPr lang="en-GB" sz="1600" u="sng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GB" sz="1600" u="sng" dirty="0" err="1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DocLayNet</a:t>
            </a:r>
            <a:r>
              <a:rPr lang="en-GB" sz="1600" u="sng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GB" sz="1600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trained on </a:t>
            </a:r>
            <a:r>
              <a:rPr lang="en-GB" sz="16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DocLayNet</a:t>
            </a:r>
            <a:r>
              <a:rPr lang="en-GB" sz="16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(including 80K annotated scientific article pages)</a:t>
            </a:r>
            <a:r>
              <a:rPr lang="en-GB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OCR and LaTeX formula extraction from documents (</a:t>
            </a:r>
            <a:r>
              <a:rPr lang="en-GB" sz="1600" u="sng" dirty="0">
                <a:solidFill>
                  <a:schemeClr val="tx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Meta’s Nougat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captioning per image category: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Converting the plot images to linearized tables (</a:t>
            </a:r>
            <a:r>
              <a:rPr lang="en-GB" sz="16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DePlot</a:t>
            </a:r>
            <a:r>
              <a:rPr lang="en-GB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for improved visual language reasoning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Domain adapted LLM e.g. </a:t>
            </a:r>
            <a:r>
              <a:rPr lang="en-GB" sz="160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ChemVLM</a:t>
            </a:r>
            <a:r>
              <a:rPr lang="en-GB" sz="16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Chemical molecules and reactions</a:t>
            </a:r>
          </a:p>
          <a:p>
            <a:pPr marL="742950" lvl="1" indent="-285750">
              <a:buFontTx/>
              <a:buChar char="-"/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Additional fine-tuning</a:t>
            </a:r>
            <a:endParaRPr lang="en-GB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83A7DC-639E-7E1E-68B0-63E20CF32132}"/>
              </a:ext>
            </a:extLst>
          </p:cNvPr>
          <p:cNvSpPr txBox="1">
            <a:spLocks/>
          </p:cNvSpPr>
          <p:nvPr/>
        </p:nvSpPr>
        <p:spPr>
          <a:xfrm>
            <a:off x="518104" y="262095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A real-life 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2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B80CA6ED-3302-D99E-803E-20A3C0F9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68" r="23299" b="523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4800" dirty="0">
                <a:latin typeface="+mj-lt"/>
                <a:ea typeface="+mj-ea"/>
                <a:cs typeface="+mj-cs"/>
              </a:rPr>
              <a:t>Coffee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8600" y="4872922"/>
            <a:ext cx="4023360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000"/>
              <a:t>15 Minutes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Advanced Architectures I: GraphRAG &amp; Self-Correcting RAG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8812092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GraphRAG: Merging Connectionist &amp; Symbolic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331639"/>
            <a:ext cx="1143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2000" b="1" dirty="0"/>
              <a:t>Paradigm Shift: </a:t>
            </a:r>
            <a:r>
              <a:rPr sz="2000" dirty="0"/>
              <a:t>From unstructured text retrieval to structured relationship reasoning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38</a:t>
            </a: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D7ACF5BF-FCC7-AB5C-97CD-3E731B68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8" y="2181411"/>
            <a:ext cx="4175125" cy="314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21BA0-FF68-B133-B6CC-25553C330852}"/>
              </a:ext>
            </a:extLst>
          </p:cNvPr>
          <p:cNvSpPr txBox="1"/>
          <p:nvPr/>
        </p:nvSpPr>
        <p:spPr>
          <a:xfrm>
            <a:off x="960437" y="5789712"/>
            <a:ext cx="8636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Key Capability: </a:t>
            </a:r>
            <a:r>
              <a:rPr lang="en-GB" sz="2000" dirty="0"/>
              <a:t>Multi-hop reasoning across explicit relationships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B94D4-8C4D-DF59-A7ED-252D36049430}"/>
              </a:ext>
            </a:extLst>
          </p:cNvPr>
          <p:cNvSpPr txBox="1"/>
          <p:nvPr/>
        </p:nvSpPr>
        <p:spPr>
          <a:xfrm>
            <a:off x="458804" y="5274644"/>
            <a:ext cx="11060751" cy="646331"/>
          </a:xfrm>
          <a:custGeom>
            <a:avLst/>
            <a:gdLst>
              <a:gd name="csX0" fmla="*/ 0 w 11060751"/>
              <a:gd name="csY0" fmla="*/ 0 h 646331"/>
              <a:gd name="csX1" fmla="*/ 801904 w 11060751"/>
              <a:gd name="csY1" fmla="*/ 0 h 646331"/>
              <a:gd name="csX2" fmla="*/ 1382594 w 11060751"/>
              <a:gd name="csY2" fmla="*/ 0 h 646331"/>
              <a:gd name="csX3" fmla="*/ 2073891 w 11060751"/>
              <a:gd name="csY3" fmla="*/ 0 h 646331"/>
              <a:gd name="csX4" fmla="*/ 2875795 w 11060751"/>
              <a:gd name="csY4" fmla="*/ 0 h 646331"/>
              <a:gd name="csX5" fmla="*/ 3235270 w 11060751"/>
              <a:gd name="csY5" fmla="*/ 0 h 646331"/>
              <a:gd name="csX6" fmla="*/ 3926567 w 11060751"/>
              <a:gd name="csY6" fmla="*/ 0 h 646331"/>
              <a:gd name="csX7" fmla="*/ 4286041 w 11060751"/>
              <a:gd name="csY7" fmla="*/ 0 h 646331"/>
              <a:gd name="csX8" fmla="*/ 5087945 w 11060751"/>
              <a:gd name="csY8" fmla="*/ 0 h 646331"/>
              <a:gd name="csX9" fmla="*/ 5668635 w 11060751"/>
              <a:gd name="csY9" fmla="*/ 0 h 646331"/>
              <a:gd name="csX10" fmla="*/ 6028109 w 11060751"/>
              <a:gd name="csY10" fmla="*/ 0 h 646331"/>
              <a:gd name="csX11" fmla="*/ 6830014 w 11060751"/>
              <a:gd name="csY11" fmla="*/ 0 h 646331"/>
              <a:gd name="csX12" fmla="*/ 7742526 w 11060751"/>
              <a:gd name="csY12" fmla="*/ 0 h 646331"/>
              <a:gd name="csX13" fmla="*/ 8323215 w 11060751"/>
              <a:gd name="csY13" fmla="*/ 0 h 646331"/>
              <a:gd name="csX14" fmla="*/ 9014512 w 11060751"/>
              <a:gd name="csY14" fmla="*/ 0 h 646331"/>
              <a:gd name="csX15" fmla="*/ 9705809 w 11060751"/>
              <a:gd name="csY15" fmla="*/ 0 h 646331"/>
              <a:gd name="csX16" fmla="*/ 10175891 w 11060751"/>
              <a:gd name="csY16" fmla="*/ 0 h 646331"/>
              <a:gd name="csX17" fmla="*/ 11060751 w 11060751"/>
              <a:gd name="csY17" fmla="*/ 0 h 646331"/>
              <a:gd name="csX18" fmla="*/ 11060751 w 11060751"/>
              <a:gd name="csY18" fmla="*/ 646331 h 646331"/>
              <a:gd name="csX19" fmla="*/ 10590669 w 11060751"/>
              <a:gd name="csY19" fmla="*/ 646331 h 646331"/>
              <a:gd name="csX20" fmla="*/ 10231195 w 11060751"/>
              <a:gd name="csY20" fmla="*/ 646331 h 646331"/>
              <a:gd name="csX21" fmla="*/ 9539898 w 11060751"/>
              <a:gd name="csY21" fmla="*/ 646331 h 646331"/>
              <a:gd name="csX22" fmla="*/ 8848601 w 11060751"/>
              <a:gd name="csY22" fmla="*/ 646331 h 646331"/>
              <a:gd name="csX23" fmla="*/ 8157304 w 11060751"/>
              <a:gd name="csY23" fmla="*/ 646331 h 646331"/>
              <a:gd name="csX24" fmla="*/ 7576614 w 11060751"/>
              <a:gd name="csY24" fmla="*/ 646331 h 646331"/>
              <a:gd name="csX25" fmla="*/ 6774710 w 11060751"/>
              <a:gd name="csY25" fmla="*/ 646331 h 646331"/>
              <a:gd name="csX26" fmla="*/ 6194021 w 11060751"/>
              <a:gd name="csY26" fmla="*/ 646331 h 646331"/>
              <a:gd name="csX27" fmla="*/ 5281509 w 11060751"/>
              <a:gd name="csY27" fmla="*/ 646331 h 646331"/>
              <a:gd name="csX28" fmla="*/ 4700819 w 11060751"/>
              <a:gd name="csY28" fmla="*/ 646331 h 646331"/>
              <a:gd name="csX29" fmla="*/ 4230737 w 11060751"/>
              <a:gd name="csY29" fmla="*/ 646331 h 646331"/>
              <a:gd name="csX30" fmla="*/ 3760655 w 11060751"/>
              <a:gd name="csY30" fmla="*/ 646331 h 646331"/>
              <a:gd name="csX31" fmla="*/ 3290573 w 11060751"/>
              <a:gd name="csY31" fmla="*/ 646331 h 646331"/>
              <a:gd name="csX32" fmla="*/ 2488669 w 11060751"/>
              <a:gd name="csY32" fmla="*/ 646331 h 646331"/>
              <a:gd name="csX33" fmla="*/ 2129195 w 11060751"/>
              <a:gd name="csY33" fmla="*/ 646331 h 646331"/>
              <a:gd name="csX34" fmla="*/ 1548505 w 11060751"/>
              <a:gd name="csY34" fmla="*/ 646331 h 646331"/>
              <a:gd name="csX35" fmla="*/ 967816 w 11060751"/>
              <a:gd name="csY35" fmla="*/ 646331 h 646331"/>
              <a:gd name="csX36" fmla="*/ 0 w 11060751"/>
              <a:gd name="csY36" fmla="*/ 646331 h 646331"/>
              <a:gd name="csX37" fmla="*/ 0 w 11060751"/>
              <a:gd name="csY37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1060751" h="646331" fill="none" extrusionOk="0">
                <a:moveTo>
                  <a:pt x="0" y="0"/>
                </a:moveTo>
                <a:cubicBezTo>
                  <a:pt x="241853" y="-2974"/>
                  <a:pt x="548411" y="15491"/>
                  <a:pt x="801904" y="0"/>
                </a:cubicBezTo>
                <a:cubicBezTo>
                  <a:pt x="1055397" y="-15491"/>
                  <a:pt x="1094201" y="4422"/>
                  <a:pt x="1382594" y="0"/>
                </a:cubicBezTo>
                <a:cubicBezTo>
                  <a:pt x="1670987" y="-4422"/>
                  <a:pt x="1934716" y="19754"/>
                  <a:pt x="2073891" y="0"/>
                </a:cubicBezTo>
                <a:cubicBezTo>
                  <a:pt x="2213066" y="-19754"/>
                  <a:pt x="2533633" y="21589"/>
                  <a:pt x="2875795" y="0"/>
                </a:cubicBezTo>
                <a:cubicBezTo>
                  <a:pt x="3217957" y="-21589"/>
                  <a:pt x="3129854" y="-1602"/>
                  <a:pt x="3235270" y="0"/>
                </a:cubicBezTo>
                <a:cubicBezTo>
                  <a:pt x="3340686" y="1602"/>
                  <a:pt x="3735891" y="-21831"/>
                  <a:pt x="3926567" y="0"/>
                </a:cubicBezTo>
                <a:cubicBezTo>
                  <a:pt x="4117243" y="21831"/>
                  <a:pt x="4198917" y="17555"/>
                  <a:pt x="4286041" y="0"/>
                </a:cubicBezTo>
                <a:cubicBezTo>
                  <a:pt x="4373165" y="-17555"/>
                  <a:pt x="4741682" y="-25011"/>
                  <a:pt x="5087945" y="0"/>
                </a:cubicBezTo>
                <a:cubicBezTo>
                  <a:pt x="5434208" y="25011"/>
                  <a:pt x="5404837" y="-21472"/>
                  <a:pt x="5668635" y="0"/>
                </a:cubicBezTo>
                <a:cubicBezTo>
                  <a:pt x="5932433" y="21472"/>
                  <a:pt x="5877898" y="-14643"/>
                  <a:pt x="6028109" y="0"/>
                </a:cubicBezTo>
                <a:cubicBezTo>
                  <a:pt x="6178320" y="14643"/>
                  <a:pt x="6569387" y="33365"/>
                  <a:pt x="6830014" y="0"/>
                </a:cubicBezTo>
                <a:cubicBezTo>
                  <a:pt x="7090642" y="-33365"/>
                  <a:pt x="7450713" y="-3241"/>
                  <a:pt x="7742526" y="0"/>
                </a:cubicBezTo>
                <a:cubicBezTo>
                  <a:pt x="8034339" y="3241"/>
                  <a:pt x="8177590" y="-7222"/>
                  <a:pt x="8323215" y="0"/>
                </a:cubicBezTo>
                <a:cubicBezTo>
                  <a:pt x="8468840" y="7222"/>
                  <a:pt x="8854781" y="-22438"/>
                  <a:pt x="9014512" y="0"/>
                </a:cubicBezTo>
                <a:cubicBezTo>
                  <a:pt x="9174243" y="22438"/>
                  <a:pt x="9512393" y="-31356"/>
                  <a:pt x="9705809" y="0"/>
                </a:cubicBezTo>
                <a:cubicBezTo>
                  <a:pt x="9899225" y="31356"/>
                  <a:pt x="9946472" y="380"/>
                  <a:pt x="10175891" y="0"/>
                </a:cubicBezTo>
                <a:cubicBezTo>
                  <a:pt x="10405310" y="-380"/>
                  <a:pt x="10846937" y="-36218"/>
                  <a:pt x="11060751" y="0"/>
                </a:cubicBezTo>
                <a:cubicBezTo>
                  <a:pt x="11085491" y="228221"/>
                  <a:pt x="11053429" y="486840"/>
                  <a:pt x="11060751" y="646331"/>
                </a:cubicBezTo>
                <a:cubicBezTo>
                  <a:pt x="10931278" y="664751"/>
                  <a:pt x="10747481" y="623418"/>
                  <a:pt x="10590669" y="646331"/>
                </a:cubicBezTo>
                <a:cubicBezTo>
                  <a:pt x="10433857" y="669244"/>
                  <a:pt x="10383912" y="655910"/>
                  <a:pt x="10231195" y="646331"/>
                </a:cubicBezTo>
                <a:cubicBezTo>
                  <a:pt x="10078478" y="636752"/>
                  <a:pt x="9825336" y="616278"/>
                  <a:pt x="9539898" y="646331"/>
                </a:cubicBezTo>
                <a:cubicBezTo>
                  <a:pt x="9254460" y="676384"/>
                  <a:pt x="9133992" y="655287"/>
                  <a:pt x="8848601" y="646331"/>
                </a:cubicBezTo>
                <a:cubicBezTo>
                  <a:pt x="8563210" y="637375"/>
                  <a:pt x="8437646" y="655478"/>
                  <a:pt x="8157304" y="646331"/>
                </a:cubicBezTo>
                <a:cubicBezTo>
                  <a:pt x="7876962" y="637184"/>
                  <a:pt x="7749953" y="620815"/>
                  <a:pt x="7576614" y="646331"/>
                </a:cubicBezTo>
                <a:cubicBezTo>
                  <a:pt x="7403275" y="671848"/>
                  <a:pt x="7118058" y="606629"/>
                  <a:pt x="6774710" y="646331"/>
                </a:cubicBezTo>
                <a:cubicBezTo>
                  <a:pt x="6431362" y="686033"/>
                  <a:pt x="6319627" y="674324"/>
                  <a:pt x="6194021" y="646331"/>
                </a:cubicBezTo>
                <a:cubicBezTo>
                  <a:pt x="6068415" y="618338"/>
                  <a:pt x="5633105" y="608320"/>
                  <a:pt x="5281509" y="646331"/>
                </a:cubicBezTo>
                <a:cubicBezTo>
                  <a:pt x="4929913" y="684342"/>
                  <a:pt x="4893411" y="648729"/>
                  <a:pt x="4700819" y="646331"/>
                </a:cubicBezTo>
                <a:cubicBezTo>
                  <a:pt x="4508227" y="643934"/>
                  <a:pt x="4401936" y="645343"/>
                  <a:pt x="4230737" y="646331"/>
                </a:cubicBezTo>
                <a:cubicBezTo>
                  <a:pt x="4059538" y="647319"/>
                  <a:pt x="3992773" y="629652"/>
                  <a:pt x="3760655" y="646331"/>
                </a:cubicBezTo>
                <a:cubicBezTo>
                  <a:pt x="3528537" y="663010"/>
                  <a:pt x="3492478" y="666182"/>
                  <a:pt x="3290573" y="646331"/>
                </a:cubicBezTo>
                <a:cubicBezTo>
                  <a:pt x="3088668" y="626480"/>
                  <a:pt x="2719143" y="661290"/>
                  <a:pt x="2488669" y="646331"/>
                </a:cubicBezTo>
                <a:cubicBezTo>
                  <a:pt x="2258195" y="631372"/>
                  <a:pt x="2277592" y="632414"/>
                  <a:pt x="2129195" y="646331"/>
                </a:cubicBezTo>
                <a:cubicBezTo>
                  <a:pt x="1980798" y="660248"/>
                  <a:pt x="1706428" y="648720"/>
                  <a:pt x="1548505" y="646331"/>
                </a:cubicBezTo>
                <a:cubicBezTo>
                  <a:pt x="1390582" y="643943"/>
                  <a:pt x="1104472" y="618383"/>
                  <a:pt x="967816" y="646331"/>
                </a:cubicBezTo>
                <a:cubicBezTo>
                  <a:pt x="831160" y="674279"/>
                  <a:pt x="391376" y="687313"/>
                  <a:pt x="0" y="646331"/>
                </a:cubicBezTo>
                <a:cubicBezTo>
                  <a:pt x="31906" y="516730"/>
                  <a:pt x="-12463" y="150091"/>
                  <a:pt x="0" y="0"/>
                </a:cubicBezTo>
                <a:close/>
              </a:path>
              <a:path w="11060751" h="646331" stroke="0" extrusionOk="0">
                <a:moveTo>
                  <a:pt x="0" y="0"/>
                </a:moveTo>
                <a:cubicBezTo>
                  <a:pt x="167396" y="36982"/>
                  <a:pt x="469767" y="37379"/>
                  <a:pt x="801904" y="0"/>
                </a:cubicBezTo>
                <a:cubicBezTo>
                  <a:pt x="1134041" y="-37379"/>
                  <a:pt x="1215304" y="-26738"/>
                  <a:pt x="1382594" y="0"/>
                </a:cubicBezTo>
                <a:cubicBezTo>
                  <a:pt x="1549884" y="26738"/>
                  <a:pt x="2103515" y="-2259"/>
                  <a:pt x="2295106" y="0"/>
                </a:cubicBezTo>
                <a:cubicBezTo>
                  <a:pt x="2486697" y="2259"/>
                  <a:pt x="2594894" y="-8467"/>
                  <a:pt x="2875795" y="0"/>
                </a:cubicBezTo>
                <a:cubicBezTo>
                  <a:pt x="3156696" y="8467"/>
                  <a:pt x="3231851" y="-12823"/>
                  <a:pt x="3345877" y="0"/>
                </a:cubicBezTo>
                <a:cubicBezTo>
                  <a:pt x="3459903" y="12823"/>
                  <a:pt x="3594561" y="-16432"/>
                  <a:pt x="3705352" y="0"/>
                </a:cubicBezTo>
                <a:cubicBezTo>
                  <a:pt x="3816144" y="16432"/>
                  <a:pt x="3982262" y="-21511"/>
                  <a:pt x="4175434" y="0"/>
                </a:cubicBezTo>
                <a:cubicBezTo>
                  <a:pt x="4368606" y="21511"/>
                  <a:pt x="4637016" y="34942"/>
                  <a:pt x="5087945" y="0"/>
                </a:cubicBezTo>
                <a:cubicBezTo>
                  <a:pt x="5538874" y="-34942"/>
                  <a:pt x="5326536" y="20247"/>
                  <a:pt x="5558027" y="0"/>
                </a:cubicBezTo>
                <a:cubicBezTo>
                  <a:pt x="5789518" y="-20247"/>
                  <a:pt x="5820285" y="-6750"/>
                  <a:pt x="5917502" y="0"/>
                </a:cubicBezTo>
                <a:cubicBezTo>
                  <a:pt x="6014719" y="6750"/>
                  <a:pt x="6294186" y="27838"/>
                  <a:pt x="6608799" y="0"/>
                </a:cubicBezTo>
                <a:cubicBezTo>
                  <a:pt x="6923412" y="-27838"/>
                  <a:pt x="6921084" y="-21376"/>
                  <a:pt x="7078881" y="0"/>
                </a:cubicBezTo>
                <a:cubicBezTo>
                  <a:pt x="7236678" y="21376"/>
                  <a:pt x="7444420" y="-16530"/>
                  <a:pt x="7770178" y="0"/>
                </a:cubicBezTo>
                <a:cubicBezTo>
                  <a:pt x="8095936" y="16530"/>
                  <a:pt x="8370010" y="20166"/>
                  <a:pt x="8682690" y="0"/>
                </a:cubicBezTo>
                <a:cubicBezTo>
                  <a:pt x="8995370" y="-20166"/>
                  <a:pt x="9347718" y="-12367"/>
                  <a:pt x="9595201" y="0"/>
                </a:cubicBezTo>
                <a:cubicBezTo>
                  <a:pt x="9842684" y="12367"/>
                  <a:pt x="10592958" y="-68644"/>
                  <a:pt x="11060751" y="0"/>
                </a:cubicBezTo>
                <a:cubicBezTo>
                  <a:pt x="11044098" y="178426"/>
                  <a:pt x="11070694" y="397214"/>
                  <a:pt x="11060751" y="646331"/>
                </a:cubicBezTo>
                <a:cubicBezTo>
                  <a:pt x="10812918" y="625898"/>
                  <a:pt x="10669549" y="663850"/>
                  <a:pt x="10480062" y="646331"/>
                </a:cubicBezTo>
                <a:cubicBezTo>
                  <a:pt x="10290575" y="628812"/>
                  <a:pt x="10156946" y="644354"/>
                  <a:pt x="9899372" y="646331"/>
                </a:cubicBezTo>
                <a:cubicBezTo>
                  <a:pt x="9641798" y="648309"/>
                  <a:pt x="9512767" y="629365"/>
                  <a:pt x="9208075" y="646331"/>
                </a:cubicBezTo>
                <a:cubicBezTo>
                  <a:pt x="8903383" y="663297"/>
                  <a:pt x="8776954" y="611536"/>
                  <a:pt x="8406171" y="646331"/>
                </a:cubicBezTo>
                <a:cubicBezTo>
                  <a:pt x="8035388" y="681126"/>
                  <a:pt x="8211454" y="635528"/>
                  <a:pt x="8046696" y="646331"/>
                </a:cubicBezTo>
                <a:cubicBezTo>
                  <a:pt x="7881939" y="657134"/>
                  <a:pt x="7670852" y="656357"/>
                  <a:pt x="7576614" y="646331"/>
                </a:cubicBezTo>
                <a:cubicBezTo>
                  <a:pt x="7482376" y="636305"/>
                  <a:pt x="6867408" y="659683"/>
                  <a:pt x="6664102" y="646331"/>
                </a:cubicBezTo>
                <a:cubicBezTo>
                  <a:pt x="6460796" y="632979"/>
                  <a:pt x="6248782" y="642543"/>
                  <a:pt x="6083413" y="646331"/>
                </a:cubicBezTo>
                <a:cubicBezTo>
                  <a:pt x="5918044" y="650119"/>
                  <a:pt x="5592758" y="652687"/>
                  <a:pt x="5392116" y="646331"/>
                </a:cubicBezTo>
                <a:cubicBezTo>
                  <a:pt x="5191474" y="639975"/>
                  <a:pt x="5169154" y="654896"/>
                  <a:pt x="5032642" y="646331"/>
                </a:cubicBezTo>
                <a:cubicBezTo>
                  <a:pt x="4896130" y="637766"/>
                  <a:pt x="4782740" y="639449"/>
                  <a:pt x="4673167" y="646331"/>
                </a:cubicBezTo>
                <a:cubicBezTo>
                  <a:pt x="4563594" y="653213"/>
                  <a:pt x="4115432" y="644919"/>
                  <a:pt x="3760655" y="646331"/>
                </a:cubicBezTo>
                <a:cubicBezTo>
                  <a:pt x="3405878" y="647743"/>
                  <a:pt x="3401480" y="674132"/>
                  <a:pt x="3179966" y="646331"/>
                </a:cubicBezTo>
                <a:cubicBezTo>
                  <a:pt x="2958452" y="618530"/>
                  <a:pt x="2691184" y="618678"/>
                  <a:pt x="2378061" y="646331"/>
                </a:cubicBezTo>
                <a:cubicBezTo>
                  <a:pt x="2064939" y="673984"/>
                  <a:pt x="1788184" y="625277"/>
                  <a:pt x="1465550" y="646331"/>
                </a:cubicBezTo>
                <a:cubicBezTo>
                  <a:pt x="1142916" y="667385"/>
                  <a:pt x="1269655" y="644112"/>
                  <a:pt x="1106075" y="646331"/>
                </a:cubicBezTo>
                <a:cubicBezTo>
                  <a:pt x="942496" y="648550"/>
                  <a:pt x="923861" y="659429"/>
                  <a:pt x="746601" y="646331"/>
                </a:cubicBezTo>
                <a:cubicBezTo>
                  <a:pt x="569341" y="633233"/>
                  <a:pt x="302711" y="614334"/>
                  <a:pt x="0" y="646331"/>
                </a:cubicBezTo>
                <a:cubicBezTo>
                  <a:pt x="2937" y="331124"/>
                  <a:pt x="13732" y="143697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2821915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RAG addresses the hallucination problem in large language models but does not completely remove it. Instead, it shifts the challenge from hallucination to retrieval.</a:t>
            </a:r>
            <a:endParaRPr lang="en-DE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078442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Knowledge Graph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2000" b="1" dirty="0"/>
              <a:t>Components:</a:t>
            </a:r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Nodes:</a:t>
            </a:r>
            <a:r>
              <a:rPr sz="2000" dirty="0"/>
              <a:t> Entities (people, places, concepts, products)</a:t>
            </a:r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Edges: </a:t>
            </a:r>
            <a:r>
              <a:rPr sz="2000" dirty="0"/>
              <a:t>Relationships (</a:t>
            </a:r>
            <a:r>
              <a:rPr sz="2000" dirty="0" err="1"/>
              <a:t>works_for</a:t>
            </a:r>
            <a:r>
              <a:rPr sz="2000" dirty="0"/>
              <a:t>, </a:t>
            </a:r>
            <a:r>
              <a:rPr sz="2000" dirty="0" err="1"/>
              <a:t>located_in</a:t>
            </a:r>
            <a:r>
              <a:rPr sz="2000" dirty="0"/>
              <a:t>, </a:t>
            </a:r>
            <a:r>
              <a:rPr sz="2000" dirty="0" err="1"/>
              <a:t>caused_by</a:t>
            </a:r>
            <a:r>
              <a:rPr sz="2000" dirty="0"/>
              <a:t>)</a:t>
            </a:r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Properties: </a:t>
            </a:r>
            <a:r>
              <a:rPr sz="2000" dirty="0"/>
              <a:t>Attributes (name, date, description)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39</a:t>
            </a:r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081ACBA0-E3B3-5A8B-BC80-5D0355D1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02" y="2349454"/>
            <a:ext cx="2790032" cy="2714625"/>
          </a:xfrm>
          <a:prstGeom prst="rect">
            <a:avLst/>
          </a:prstGeom>
          <a:ln w="127000" cap="sq">
            <a:solidFill>
              <a:srgbClr val="EE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199CBE18-CD5F-6809-3D82-DAFBD3AC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66" y="2896365"/>
            <a:ext cx="5402088" cy="222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3D1A4-4000-A3C4-A4C1-F843AADA54B2}"/>
              </a:ext>
            </a:extLst>
          </p:cNvPr>
          <p:cNvSpPr txBox="1"/>
          <p:nvPr/>
        </p:nvSpPr>
        <p:spPr>
          <a:xfrm>
            <a:off x="564266" y="5554604"/>
            <a:ext cx="9640747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Query Example: </a:t>
            </a:r>
            <a:r>
              <a:rPr lang="en-GB" sz="2000" dirty="0"/>
              <a:t>"What products are made by the company Tim Cook leads?"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Multi-hop: </a:t>
            </a:r>
            <a:r>
              <a:rPr lang="en-GB" sz="2000" dirty="0"/>
              <a:t>Tim Cook → CEO → Apple Inc. → Products → iPhone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6" y="2710404"/>
            <a:ext cx="5010816" cy="1153667"/>
          </a:xfrm>
          <a:prstGeom prst="rect">
            <a:avLst/>
          </a:prstGeom>
        </p:spPr>
        <p:txBody>
          <a:bodyPr vert="horz" lIns="76200" tIns="38100" rIns="76200" bIns="3810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4000" b="1">
                <a:solidFill>
                  <a:srgbClr val="2C3E50"/>
                </a:solidFill>
              </a:defRPr>
            </a:pPr>
            <a:r>
              <a:rPr lang="en-US" sz="3417" dirty="0" err="1">
                <a:latin typeface="+mj-lt"/>
                <a:ea typeface="+mj-ea"/>
                <a:cs typeface="+mj-cs"/>
              </a:rPr>
              <a:t>GraphRAG</a:t>
            </a:r>
            <a:r>
              <a:rPr lang="en-US" sz="3417" dirty="0">
                <a:latin typeface="+mj-lt"/>
                <a:ea typeface="+mj-ea"/>
                <a:cs typeface="+mj-cs"/>
              </a:rPr>
              <a:t> Architecture: Four Components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32323" y="6394720"/>
            <a:ext cx="959677" cy="289661"/>
          </a:xfrm>
          <a:prstGeom prst="rect">
            <a:avLst/>
          </a:prstGeom>
        </p:spPr>
        <p:txBody>
          <a:bodyPr vert="horz" lIns="76200" tIns="38100" rIns="76200" bIns="38100" rtlCol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833"/>
              </a:spcBef>
              <a:defRPr sz="1200"/>
            </a:pPr>
            <a:r>
              <a:rPr lang="en-US" sz="2000" dirty="0"/>
              <a:t>40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C5FEBD67-4721-4F7F-9D10-2123C2C8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68" y="408544"/>
            <a:ext cx="3790672" cy="60409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1BD8C-D1A8-992C-C82C-36C3E8D1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50" b="75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7827527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Self-Correcting RAG: The Reflection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558" y="914400"/>
            <a:ext cx="11430000" cy="170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333" dirty="0"/>
          </a:p>
          <a:p>
            <a:pPr>
              <a:spcAft>
                <a:spcPts val="667"/>
              </a:spcAft>
              <a:defRPr sz="2000"/>
            </a:pPr>
            <a:r>
              <a:rPr sz="2333" b="1" dirty="0"/>
              <a:t>Limitation of Basic RAG: </a:t>
            </a:r>
            <a:endParaRPr lang="en-GB" sz="2333" dirty="0"/>
          </a:p>
          <a:p>
            <a:pPr>
              <a:spcAft>
                <a:spcPts val="667"/>
              </a:spcAft>
              <a:defRPr sz="2000"/>
            </a:pPr>
            <a:r>
              <a:rPr lang="en-GB" sz="2333" dirty="0"/>
              <a:t>		</a:t>
            </a:r>
            <a:r>
              <a:rPr sz="2333" dirty="0"/>
              <a:t> </a:t>
            </a:r>
            <a:r>
              <a:rPr lang="en-GB" sz="2333" dirty="0"/>
              <a:t>No </a:t>
            </a:r>
            <a:r>
              <a:rPr sz="2333" dirty="0"/>
              <a:t>quality control - bad retrieval = bad answer</a:t>
            </a:r>
          </a:p>
          <a:p>
            <a:pPr>
              <a:spcAft>
                <a:spcPts val="667"/>
              </a:spcAft>
              <a:defRPr sz="2000"/>
            </a:pPr>
            <a:r>
              <a:rPr sz="2333" b="1" dirty="0"/>
              <a:t>Solution: </a:t>
            </a:r>
            <a:r>
              <a:rPr sz="2333" dirty="0"/>
              <a:t>Add self-evaluation and corrective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46</a:t>
            </a:r>
          </a:p>
        </p:txBody>
      </p:sp>
      <p:pic>
        <p:nvPicPr>
          <p:cNvPr id="6" name="Picture 5" descr="A diagram of a self-critic&#10;&#10;AI-generated content may be incorrect.">
            <a:extLst>
              <a:ext uri="{FF2B5EF4-FFF2-40B4-BE49-F238E27FC236}">
                <a16:creationId xmlns:a16="http://schemas.microsoft.com/office/drawing/2014/main" id="{571F5CF9-7B83-3B6F-3B0C-6DB4011E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84" y="914400"/>
            <a:ext cx="2808113" cy="5833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606A8-4F73-A363-A807-DBF8338B6357}"/>
              </a:ext>
            </a:extLst>
          </p:cNvPr>
          <p:cNvSpPr txBox="1"/>
          <p:nvPr/>
        </p:nvSpPr>
        <p:spPr>
          <a:xfrm>
            <a:off x="733063" y="59999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Key Patterns: </a:t>
            </a:r>
            <a:r>
              <a:rPr lang="en-GB" sz="2000" dirty="0"/>
              <a:t>Self-RAG, Corrective RAG (CRAG)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4029886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Self-RAG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Innovation: </a:t>
            </a:r>
            <a:r>
              <a:rPr sz="1667" dirty="0"/>
              <a:t>LLM generates "reflection tokens" to self-assess at each step.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47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790DD-ED61-02E5-E5BD-66775747FCBF}"/>
              </a:ext>
            </a:extLst>
          </p:cNvPr>
          <p:cNvSpPr txBox="1"/>
          <p:nvPr/>
        </p:nvSpPr>
        <p:spPr>
          <a:xfrm>
            <a:off x="482278" y="4958162"/>
            <a:ext cx="6096000" cy="138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Reflection Tokens: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Relevance: </a:t>
            </a:r>
            <a:r>
              <a:rPr lang="en-GB" sz="1667" dirty="0"/>
              <a:t>Is the document relevant to the query?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Support: </a:t>
            </a:r>
            <a:r>
              <a:rPr lang="en-GB" sz="1667" dirty="0"/>
              <a:t>Is the answer supported by the document?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Utility: </a:t>
            </a:r>
            <a:r>
              <a:rPr lang="en-GB" sz="1667" dirty="0"/>
              <a:t>Is the answer useful to the user?</a:t>
            </a:r>
          </a:p>
        </p:txBody>
      </p:sp>
      <p:pic>
        <p:nvPicPr>
          <p:cNvPr id="12" name="Picture 11" descr="A diagram of a system&#10;&#10;AI-generated content may be incorrect.">
            <a:extLst>
              <a:ext uri="{FF2B5EF4-FFF2-40B4-BE49-F238E27FC236}">
                <a16:creationId xmlns:a16="http://schemas.microsoft.com/office/drawing/2014/main" id="{7F62EB96-1245-2337-5CB1-E5AC81FF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75" y="571500"/>
            <a:ext cx="346075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91BAB-BBBA-B50D-9476-6893ADCA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7"/>
          <a:stretch>
            <a:fillRect/>
          </a:stretch>
        </p:blipFill>
        <p:spPr>
          <a:xfrm>
            <a:off x="17" y="8"/>
            <a:ext cx="12191982" cy="5486392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89556" y="5746071"/>
            <a:ext cx="7015499" cy="852260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4000" b="1">
                <a:solidFill>
                  <a:srgbClr val="2C3E50"/>
                </a:solidFill>
              </a:defRPr>
            </a:pPr>
            <a:r>
              <a:rPr lang="en-US" sz="3083">
                <a:latin typeface="+mj-lt"/>
                <a:ea typeface="+mj-ea"/>
                <a:cs typeface="+mj-cs"/>
              </a:rPr>
              <a:t>Self-RAG: Reflection Token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5056" y="5746071"/>
            <a:ext cx="4114801" cy="852260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833"/>
              </a:spcBef>
              <a:defRPr sz="1200"/>
            </a:pPr>
            <a:r>
              <a:rPr lang="en-US" sz="2000"/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7418249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Corrective RAG (CRAG): External Fallback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Innovation</a:t>
            </a:r>
            <a:r>
              <a:rPr sz="1667" dirty="0"/>
              <a:t>: Detect poor retrieval and trigger web search as fallback.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49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A0194B5-FF00-77C5-1978-343A8C2F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21" y="1170973"/>
            <a:ext cx="3247779" cy="462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716D6-7F0A-46AD-F746-E8A402D9115B}"/>
              </a:ext>
            </a:extLst>
          </p:cNvPr>
          <p:cNvSpPr txBox="1"/>
          <p:nvPr/>
        </p:nvSpPr>
        <p:spPr>
          <a:xfrm>
            <a:off x="636608" y="4239906"/>
            <a:ext cx="6096000" cy="138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Threshold-Based Routing: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High confidence: </a:t>
            </a:r>
            <a:r>
              <a:rPr lang="en-GB" sz="1667" dirty="0"/>
              <a:t>Use internal KB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Medium confidence: </a:t>
            </a:r>
            <a:r>
              <a:rPr lang="en-GB" sz="1667" dirty="0"/>
              <a:t>Refine/decompress KB results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Low confidence: </a:t>
            </a:r>
            <a:r>
              <a:rPr lang="en-GB" sz="1667" dirty="0"/>
              <a:t>Fallback to web search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2821222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lang="en-GB" sz="3333" b="1" dirty="0"/>
              <a:t>RAG-reasoning</a:t>
            </a:r>
            <a:endParaRPr sz="3333" dirty="0"/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51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38262A1-E771-9C84-FA84-18918F69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66" y="1104403"/>
            <a:ext cx="8269308" cy="4432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8237A-2078-570C-75F0-02BAF7744AF3}"/>
              </a:ext>
            </a:extLst>
          </p:cNvPr>
          <p:cNvSpPr txBox="1"/>
          <p:nvPr/>
        </p:nvSpPr>
        <p:spPr>
          <a:xfrm>
            <a:off x="2218481" y="5748760"/>
            <a:ext cx="4137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Source: https://arxiv.org/pdf/2504.15909</a:t>
            </a:r>
            <a:endParaRPr lang="en-DE" sz="15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Advanced Architectures II: Agentic &amp; Deep Research RAG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3873433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What is an AI Agent?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269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000" dirty="0"/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Definition</a:t>
            </a:r>
            <a:r>
              <a:rPr sz="2000" dirty="0"/>
              <a:t>: An LLM-powered system that can: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2000" b="1" dirty="0"/>
              <a:t>Plan</a:t>
            </a:r>
            <a:r>
              <a:rPr sz="2000" dirty="0"/>
              <a:t> - Decompose complex tasks into steps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2000" b="1" dirty="0"/>
              <a:t>Act</a:t>
            </a:r>
            <a:r>
              <a:rPr sz="2000" dirty="0"/>
              <a:t> - Execute actions using tools (APIs, search, code)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2000" b="1" dirty="0"/>
              <a:t>Observe</a:t>
            </a:r>
            <a:r>
              <a:rPr sz="2000" dirty="0"/>
              <a:t> - Examine results of actions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2000" b="1" dirty="0"/>
              <a:t>Reason</a:t>
            </a:r>
            <a:r>
              <a:rPr sz="2000" dirty="0"/>
              <a:t> - Decide next action based on observations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2000" b="1" dirty="0"/>
              <a:t>Remember</a:t>
            </a:r>
            <a:r>
              <a:rPr sz="2000" dirty="0"/>
              <a:t> - Maintain context across interactions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55</a:t>
            </a:r>
          </a:p>
        </p:txBody>
      </p:sp>
      <p:pic>
        <p:nvPicPr>
          <p:cNvPr id="8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46EB4651-9EFB-0081-62CA-B42FD010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01" y="3959225"/>
            <a:ext cx="8286750" cy="19843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5872313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The ReAct Pattern: Reason + 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17917"/>
            <a:ext cx="11430000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Core Idea: </a:t>
            </a:r>
            <a:r>
              <a:rPr sz="1667" dirty="0"/>
              <a:t>Interleave reasoning traces with action execution.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A5C47-3897-2A70-A311-A5EDA028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01" y="1957452"/>
            <a:ext cx="9931198" cy="404075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539786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Agentic RAG Patterns: Routing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58</a:t>
            </a:r>
          </a:p>
        </p:txBody>
      </p:sp>
      <p:pic>
        <p:nvPicPr>
          <p:cNvPr id="6" name="Picture 5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A69DD078-5EE1-F000-6D59-C9F23978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86" y="749128"/>
            <a:ext cx="5989514" cy="5359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914400"/>
            <a:ext cx="11430000" cy="69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Problem</a:t>
            </a:r>
            <a:r>
              <a:rPr sz="1667" dirty="0"/>
              <a:t>: Enterprise data is fragmented across multiple sources.</a:t>
            </a:r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Solution</a:t>
            </a:r>
            <a:r>
              <a:rPr sz="1667" dirty="0"/>
              <a:t>: Routing agent dispatches query to appropriate data source(s).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182462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RAG vs Fine-Tuning: Distinct Roles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805" y="1520649"/>
            <a:ext cx="4383974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RAG: Knowledge Injection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Dynamic factual updates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No model retraining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20x more cost-effective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External, verifiable sources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b="1" dirty="0"/>
              <a:t>Use for</a:t>
            </a:r>
            <a:r>
              <a:rPr lang="en-GB" sz="2000" dirty="0"/>
              <a:t>: What to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0611" y="6477001"/>
            <a:ext cx="25039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03E4B-498D-C7BC-3574-6EF8342980FE}"/>
              </a:ext>
            </a:extLst>
          </p:cNvPr>
          <p:cNvSpPr txBox="1"/>
          <p:nvPr/>
        </p:nvSpPr>
        <p:spPr>
          <a:xfrm>
            <a:off x="6665026" y="1496920"/>
            <a:ext cx="4383974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2000" b="1" dirty="0"/>
              <a:t>Fine-Tuning: Behaviour Adaptation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Style, tone, vocabulary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Expensive retraining required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Adapts model parameters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dirty="0"/>
              <a:t>Task-specific formats</a:t>
            </a:r>
          </a:p>
          <a:p>
            <a:pPr marL="285739" indent="-285739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lang="en-GB" sz="2000" b="1" dirty="0"/>
              <a:t>Use for</a:t>
            </a:r>
            <a:r>
              <a:rPr lang="en-GB" sz="2000" dirty="0"/>
              <a:t>: How to respond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A8DE3-E870-57E0-EA16-E9517ED123B1}"/>
              </a:ext>
            </a:extLst>
          </p:cNvPr>
          <p:cNvSpPr txBox="1"/>
          <p:nvPr/>
        </p:nvSpPr>
        <p:spPr>
          <a:xfrm>
            <a:off x="959923" y="5837705"/>
            <a:ext cx="9816935" cy="502766"/>
          </a:xfrm>
          <a:custGeom>
            <a:avLst/>
            <a:gdLst>
              <a:gd name="csX0" fmla="*/ 0 w 9816935"/>
              <a:gd name="csY0" fmla="*/ 0 h 502766"/>
              <a:gd name="csX1" fmla="*/ 458124 w 9816935"/>
              <a:gd name="csY1" fmla="*/ 0 h 502766"/>
              <a:gd name="csX2" fmla="*/ 1210755 w 9816935"/>
              <a:gd name="csY2" fmla="*/ 0 h 502766"/>
              <a:gd name="csX3" fmla="*/ 2061556 w 9816935"/>
              <a:gd name="csY3" fmla="*/ 0 h 502766"/>
              <a:gd name="csX4" fmla="*/ 2716019 w 9816935"/>
              <a:gd name="csY4" fmla="*/ 0 h 502766"/>
              <a:gd name="csX5" fmla="*/ 3075973 w 9816935"/>
              <a:gd name="csY5" fmla="*/ 0 h 502766"/>
              <a:gd name="csX6" fmla="*/ 3926774 w 9816935"/>
              <a:gd name="csY6" fmla="*/ 0 h 502766"/>
              <a:gd name="csX7" fmla="*/ 4384898 w 9816935"/>
              <a:gd name="csY7" fmla="*/ 0 h 502766"/>
              <a:gd name="csX8" fmla="*/ 4941191 w 9816935"/>
              <a:gd name="csY8" fmla="*/ 0 h 502766"/>
              <a:gd name="csX9" fmla="*/ 5693822 w 9816935"/>
              <a:gd name="csY9" fmla="*/ 0 h 502766"/>
              <a:gd name="csX10" fmla="*/ 6544623 w 9816935"/>
              <a:gd name="csY10" fmla="*/ 0 h 502766"/>
              <a:gd name="csX11" fmla="*/ 6904578 w 9816935"/>
              <a:gd name="csY11" fmla="*/ 0 h 502766"/>
              <a:gd name="csX12" fmla="*/ 7264532 w 9816935"/>
              <a:gd name="csY12" fmla="*/ 0 h 502766"/>
              <a:gd name="csX13" fmla="*/ 7820825 w 9816935"/>
              <a:gd name="csY13" fmla="*/ 0 h 502766"/>
              <a:gd name="csX14" fmla="*/ 8278949 w 9816935"/>
              <a:gd name="csY14" fmla="*/ 0 h 502766"/>
              <a:gd name="csX15" fmla="*/ 9031580 w 9816935"/>
              <a:gd name="csY15" fmla="*/ 0 h 502766"/>
              <a:gd name="csX16" fmla="*/ 9816935 w 9816935"/>
              <a:gd name="csY16" fmla="*/ 0 h 502766"/>
              <a:gd name="csX17" fmla="*/ 9816935 w 9816935"/>
              <a:gd name="csY17" fmla="*/ 502766 h 502766"/>
              <a:gd name="csX18" fmla="*/ 9456981 w 9816935"/>
              <a:gd name="csY18" fmla="*/ 502766 h 502766"/>
              <a:gd name="csX19" fmla="*/ 8802518 w 9816935"/>
              <a:gd name="csY19" fmla="*/ 502766 h 502766"/>
              <a:gd name="csX20" fmla="*/ 8344395 w 9816935"/>
              <a:gd name="csY20" fmla="*/ 502766 h 502766"/>
              <a:gd name="csX21" fmla="*/ 7984440 w 9816935"/>
              <a:gd name="csY21" fmla="*/ 502766 h 502766"/>
              <a:gd name="csX22" fmla="*/ 7624486 w 9816935"/>
              <a:gd name="csY22" fmla="*/ 502766 h 502766"/>
              <a:gd name="csX23" fmla="*/ 6871855 w 9816935"/>
              <a:gd name="csY23" fmla="*/ 502766 h 502766"/>
              <a:gd name="csX24" fmla="*/ 6413731 w 9816935"/>
              <a:gd name="csY24" fmla="*/ 502766 h 502766"/>
              <a:gd name="csX25" fmla="*/ 5562930 w 9816935"/>
              <a:gd name="csY25" fmla="*/ 502766 h 502766"/>
              <a:gd name="csX26" fmla="*/ 5104806 w 9816935"/>
              <a:gd name="csY26" fmla="*/ 502766 h 502766"/>
              <a:gd name="csX27" fmla="*/ 4548513 w 9816935"/>
              <a:gd name="csY27" fmla="*/ 502766 h 502766"/>
              <a:gd name="csX28" fmla="*/ 4090390 w 9816935"/>
              <a:gd name="csY28" fmla="*/ 502766 h 502766"/>
              <a:gd name="csX29" fmla="*/ 3730435 w 9816935"/>
              <a:gd name="csY29" fmla="*/ 502766 h 502766"/>
              <a:gd name="csX30" fmla="*/ 3174142 w 9816935"/>
              <a:gd name="csY30" fmla="*/ 502766 h 502766"/>
              <a:gd name="csX31" fmla="*/ 2814188 w 9816935"/>
              <a:gd name="csY31" fmla="*/ 502766 h 502766"/>
              <a:gd name="csX32" fmla="*/ 2159726 w 9816935"/>
              <a:gd name="csY32" fmla="*/ 502766 h 502766"/>
              <a:gd name="csX33" fmla="*/ 1799771 w 9816935"/>
              <a:gd name="csY33" fmla="*/ 502766 h 502766"/>
              <a:gd name="csX34" fmla="*/ 948970 w 9816935"/>
              <a:gd name="csY34" fmla="*/ 502766 h 502766"/>
              <a:gd name="csX35" fmla="*/ 0 w 9816935"/>
              <a:gd name="csY35" fmla="*/ 502766 h 502766"/>
              <a:gd name="csX36" fmla="*/ 0 w 9816935"/>
              <a:gd name="csY36" fmla="*/ 0 h 50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816935" h="502766" fill="none" extrusionOk="0">
                <a:moveTo>
                  <a:pt x="0" y="0"/>
                </a:moveTo>
                <a:cubicBezTo>
                  <a:pt x="198209" y="4879"/>
                  <a:pt x="312461" y="-1608"/>
                  <a:pt x="458124" y="0"/>
                </a:cubicBezTo>
                <a:cubicBezTo>
                  <a:pt x="603787" y="1608"/>
                  <a:pt x="905654" y="16566"/>
                  <a:pt x="1210755" y="0"/>
                </a:cubicBezTo>
                <a:cubicBezTo>
                  <a:pt x="1515856" y="-16566"/>
                  <a:pt x="1649611" y="14068"/>
                  <a:pt x="2061556" y="0"/>
                </a:cubicBezTo>
                <a:cubicBezTo>
                  <a:pt x="2473501" y="-14068"/>
                  <a:pt x="2431207" y="-27148"/>
                  <a:pt x="2716019" y="0"/>
                </a:cubicBezTo>
                <a:cubicBezTo>
                  <a:pt x="3000831" y="27148"/>
                  <a:pt x="2972346" y="15403"/>
                  <a:pt x="3075973" y="0"/>
                </a:cubicBezTo>
                <a:cubicBezTo>
                  <a:pt x="3179600" y="-15403"/>
                  <a:pt x="3513402" y="28135"/>
                  <a:pt x="3926774" y="0"/>
                </a:cubicBezTo>
                <a:cubicBezTo>
                  <a:pt x="4340146" y="-28135"/>
                  <a:pt x="4270378" y="-19284"/>
                  <a:pt x="4384898" y="0"/>
                </a:cubicBezTo>
                <a:cubicBezTo>
                  <a:pt x="4499418" y="19284"/>
                  <a:pt x="4790783" y="-26879"/>
                  <a:pt x="4941191" y="0"/>
                </a:cubicBezTo>
                <a:cubicBezTo>
                  <a:pt x="5091599" y="26879"/>
                  <a:pt x="5372794" y="4213"/>
                  <a:pt x="5693822" y="0"/>
                </a:cubicBezTo>
                <a:cubicBezTo>
                  <a:pt x="6014850" y="-4213"/>
                  <a:pt x="6307751" y="33808"/>
                  <a:pt x="6544623" y="0"/>
                </a:cubicBezTo>
                <a:cubicBezTo>
                  <a:pt x="6781495" y="-33808"/>
                  <a:pt x="6748916" y="16883"/>
                  <a:pt x="6904578" y="0"/>
                </a:cubicBezTo>
                <a:cubicBezTo>
                  <a:pt x="7060241" y="-16883"/>
                  <a:pt x="7159933" y="15518"/>
                  <a:pt x="7264532" y="0"/>
                </a:cubicBezTo>
                <a:cubicBezTo>
                  <a:pt x="7369131" y="-15518"/>
                  <a:pt x="7584895" y="2468"/>
                  <a:pt x="7820825" y="0"/>
                </a:cubicBezTo>
                <a:cubicBezTo>
                  <a:pt x="8056755" y="-2468"/>
                  <a:pt x="8118657" y="5595"/>
                  <a:pt x="8278949" y="0"/>
                </a:cubicBezTo>
                <a:cubicBezTo>
                  <a:pt x="8439241" y="-5595"/>
                  <a:pt x="8854114" y="-873"/>
                  <a:pt x="9031580" y="0"/>
                </a:cubicBezTo>
                <a:cubicBezTo>
                  <a:pt x="9209046" y="873"/>
                  <a:pt x="9515138" y="-19249"/>
                  <a:pt x="9816935" y="0"/>
                </a:cubicBezTo>
                <a:cubicBezTo>
                  <a:pt x="9833824" y="220774"/>
                  <a:pt x="9812515" y="265338"/>
                  <a:pt x="9816935" y="502766"/>
                </a:cubicBezTo>
                <a:cubicBezTo>
                  <a:pt x="9641242" y="505906"/>
                  <a:pt x="9552654" y="485095"/>
                  <a:pt x="9456981" y="502766"/>
                </a:cubicBezTo>
                <a:cubicBezTo>
                  <a:pt x="9361308" y="520437"/>
                  <a:pt x="9091145" y="477028"/>
                  <a:pt x="8802518" y="502766"/>
                </a:cubicBezTo>
                <a:cubicBezTo>
                  <a:pt x="8513891" y="528504"/>
                  <a:pt x="8546714" y="504698"/>
                  <a:pt x="8344395" y="502766"/>
                </a:cubicBezTo>
                <a:cubicBezTo>
                  <a:pt x="8142076" y="500834"/>
                  <a:pt x="8132183" y="507855"/>
                  <a:pt x="7984440" y="502766"/>
                </a:cubicBezTo>
                <a:cubicBezTo>
                  <a:pt x="7836698" y="497677"/>
                  <a:pt x="7751529" y="497437"/>
                  <a:pt x="7624486" y="502766"/>
                </a:cubicBezTo>
                <a:cubicBezTo>
                  <a:pt x="7497443" y="508095"/>
                  <a:pt x="7115071" y="518666"/>
                  <a:pt x="6871855" y="502766"/>
                </a:cubicBezTo>
                <a:cubicBezTo>
                  <a:pt x="6628639" y="486866"/>
                  <a:pt x="6549991" y="502965"/>
                  <a:pt x="6413731" y="502766"/>
                </a:cubicBezTo>
                <a:cubicBezTo>
                  <a:pt x="6277471" y="502567"/>
                  <a:pt x="5833046" y="506369"/>
                  <a:pt x="5562930" y="502766"/>
                </a:cubicBezTo>
                <a:cubicBezTo>
                  <a:pt x="5292814" y="499163"/>
                  <a:pt x="5229702" y="506497"/>
                  <a:pt x="5104806" y="502766"/>
                </a:cubicBezTo>
                <a:cubicBezTo>
                  <a:pt x="4979910" y="499035"/>
                  <a:pt x="4754201" y="529697"/>
                  <a:pt x="4548513" y="502766"/>
                </a:cubicBezTo>
                <a:cubicBezTo>
                  <a:pt x="4342825" y="475835"/>
                  <a:pt x="4191013" y="498822"/>
                  <a:pt x="4090390" y="502766"/>
                </a:cubicBezTo>
                <a:cubicBezTo>
                  <a:pt x="3989767" y="506710"/>
                  <a:pt x="3899214" y="505190"/>
                  <a:pt x="3730435" y="502766"/>
                </a:cubicBezTo>
                <a:cubicBezTo>
                  <a:pt x="3561656" y="500342"/>
                  <a:pt x="3371068" y="524463"/>
                  <a:pt x="3174142" y="502766"/>
                </a:cubicBezTo>
                <a:cubicBezTo>
                  <a:pt x="2977216" y="481069"/>
                  <a:pt x="2918200" y="511987"/>
                  <a:pt x="2814188" y="502766"/>
                </a:cubicBezTo>
                <a:cubicBezTo>
                  <a:pt x="2710176" y="493545"/>
                  <a:pt x="2476684" y="483089"/>
                  <a:pt x="2159726" y="502766"/>
                </a:cubicBezTo>
                <a:cubicBezTo>
                  <a:pt x="1842768" y="522443"/>
                  <a:pt x="1956798" y="520304"/>
                  <a:pt x="1799771" y="502766"/>
                </a:cubicBezTo>
                <a:cubicBezTo>
                  <a:pt x="1642745" y="485228"/>
                  <a:pt x="1137622" y="539903"/>
                  <a:pt x="948970" y="502766"/>
                </a:cubicBezTo>
                <a:cubicBezTo>
                  <a:pt x="760318" y="465629"/>
                  <a:pt x="406717" y="496641"/>
                  <a:pt x="0" y="502766"/>
                </a:cubicBezTo>
                <a:cubicBezTo>
                  <a:pt x="-15887" y="286273"/>
                  <a:pt x="-7487" y="204875"/>
                  <a:pt x="0" y="0"/>
                </a:cubicBezTo>
                <a:close/>
              </a:path>
              <a:path w="9816935" h="502766" stroke="0" extrusionOk="0">
                <a:moveTo>
                  <a:pt x="0" y="0"/>
                </a:moveTo>
                <a:cubicBezTo>
                  <a:pt x="215039" y="2001"/>
                  <a:pt x="495324" y="-12127"/>
                  <a:pt x="850801" y="0"/>
                </a:cubicBezTo>
                <a:cubicBezTo>
                  <a:pt x="1206278" y="12127"/>
                  <a:pt x="1056367" y="8135"/>
                  <a:pt x="1210755" y="0"/>
                </a:cubicBezTo>
                <a:cubicBezTo>
                  <a:pt x="1365143" y="-8135"/>
                  <a:pt x="1494104" y="12898"/>
                  <a:pt x="1570710" y="0"/>
                </a:cubicBezTo>
                <a:cubicBezTo>
                  <a:pt x="1647317" y="-12898"/>
                  <a:pt x="2135449" y="17696"/>
                  <a:pt x="2421511" y="0"/>
                </a:cubicBezTo>
                <a:cubicBezTo>
                  <a:pt x="2707573" y="-17696"/>
                  <a:pt x="2810113" y="3775"/>
                  <a:pt x="2977804" y="0"/>
                </a:cubicBezTo>
                <a:cubicBezTo>
                  <a:pt x="3145495" y="-3775"/>
                  <a:pt x="3419803" y="15137"/>
                  <a:pt x="3534097" y="0"/>
                </a:cubicBezTo>
                <a:cubicBezTo>
                  <a:pt x="3648391" y="-15137"/>
                  <a:pt x="3826734" y="-3210"/>
                  <a:pt x="4090390" y="0"/>
                </a:cubicBezTo>
                <a:cubicBezTo>
                  <a:pt x="4354046" y="3210"/>
                  <a:pt x="4601790" y="-37773"/>
                  <a:pt x="4941191" y="0"/>
                </a:cubicBezTo>
                <a:cubicBezTo>
                  <a:pt x="5280592" y="37773"/>
                  <a:pt x="5294598" y="19304"/>
                  <a:pt x="5399314" y="0"/>
                </a:cubicBezTo>
                <a:cubicBezTo>
                  <a:pt x="5504030" y="-19304"/>
                  <a:pt x="5670906" y="3044"/>
                  <a:pt x="5759269" y="0"/>
                </a:cubicBezTo>
                <a:cubicBezTo>
                  <a:pt x="5847632" y="-3044"/>
                  <a:pt x="6300799" y="32822"/>
                  <a:pt x="6511900" y="0"/>
                </a:cubicBezTo>
                <a:cubicBezTo>
                  <a:pt x="6723001" y="-32822"/>
                  <a:pt x="6865509" y="21968"/>
                  <a:pt x="7166363" y="0"/>
                </a:cubicBezTo>
                <a:cubicBezTo>
                  <a:pt x="7467217" y="-21968"/>
                  <a:pt x="7558825" y="22440"/>
                  <a:pt x="7918994" y="0"/>
                </a:cubicBezTo>
                <a:cubicBezTo>
                  <a:pt x="8279163" y="-22440"/>
                  <a:pt x="8177143" y="-17140"/>
                  <a:pt x="8278949" y="0"/>
                </a:cubicBezTo>
                <a:cubicBezTo>
                  <a:pt x="8380755" y="17140"/>
                  <a:pt x="8809546" y="-26525"/>
                  <a:pt x="9129750" y="0"/>
                </a:cubicBezTo>
                <a:cubicBezTo>
                  <a:pt x="9449954" y="26525"/>
                  <a:pt x="9626709" y="3995"/>
                  <a:pt x="9816935" y="0"/>
                </a:cubicBezTo>
                <a:cubicBezTo>
                  <a:pt x="9827896" y="170043"/>
                  <a:pt x="9795217" y="298570"/>
                  <a:pt x="9816935" y="502766"/>
                </a:cubicBezTo>
                <a:cubicBezTo>
                  <a:pt x="9621815" y="480662"/>
                  <a:pt x="9369918" y="482257"/>
                  <a:pt x="9162473" y="502766"/>
                </a:cubicBezTo>
                <a:cubicBezTo>
                  <a:pt x="8955028" y="523275"/>
                  <a:pt x="8678680" y="535353"/>
                  <a:pt x="8508010" y="502766"/>
                </a:cubicBezTo>
                <a:cubicBezTo>
                  <a:pt x="8337340" y="470179"/>
                  <a:pt x="8115375" y="478365"/>
                  <a:pt x="7951717" y="502766"/>
                </a:cubicBezTo>
                <a:cubicBezTo>
                  <a:pt x="7788059" y="527167"/>
                  <a:pt x="7476713" y="533258"/>
                  <a:pt x="7100916" y="502766"/>
                </a:cubicBezTo>
                <a:cubicBezTo>
                  <a:pt x="6725119" y="472274"/>
                  <a:pt x="6763971" y="486059"/>
                  <a:pt x="6642793" y="502766"/>
                </a:cubicBezTo>
                <a:cubicBezTo>
                  <a:pt x="6521615" y="519473"/>
                  <a:pt x="6154077" y="485419"/>
                  <a:pt x="5988330" y="502766"/>
                </a:cubicBezTo>
                <a:cubicBezTo>
                  <a:pt x="5822583" y="520113"/>
                  <a:pt x="5650629" y="517575"/>
                  <a:pt x="5530207" y="502766"/>
                </a:cubicBezTo>
                <a:cubicBezTo>
                  <a:pt x="5409785" y="487957"/>
                  <a:pt x="5313577" y="498545"/>
                  <a:pt x="5170252" y="502766"/>
                </a:cubicBezTo>
                <a:cubicBezTo>
                  <a:pt x="5026928" y="506987"/>
                  <a:pt x="4799379" y="525816"/>
                  <a:pt x="4613959" y="502766"/>
                </a:cubicBezTo>
                <a:cubicBezTo>
                  <a:pt x="4428539" y="479716"/>
                  <a:pt x="4034301" y="487903"/>
                  <a:pt x="3861328" y="502766"/>
                </a:cubicBezTo>
                <a:cubicBezTo>
                  <a:pt x="3688355" y="517629"/>
                  <a:pt x="3567455" y="487145"/>
                  <a:pt x="3305035" y="502766"/>
                </a:cubicBezTo>
                <a:cubicBezTo>
                  <a:pt x="3042615" y="518387"/>
                  <a:pt x="3075329" y="500262"/>
                  <a:pt x="2945081" y="502766"/>
                </a:cubicBezTo>
                <a:cubicBezTo>
                  <a:pt x="2814833" y="505270"/>
                  <a:pt x="2610102" y="487103"/>
                  <a:pt x="2388788" y="502766"/>
                </a:cubicBezTo>
                <a:cubicBezTo>
                  <a:pt x="2167474" y="518429"/>
                  <a:pt x="1915244" y="496877"/>
                  <a:pt x="1636156" y="502766"/>
                </a:cubicBezTo>
                <a:cubicBezTo>
                  <a:pt x="1357068" y="508655"/>
                  <a:pt x="1448532" y="511916"/>
                  <a:pt x="1276202" y="502766"/>
                </a:cubicBezTo>
                <a:cubicBezTo>
                  <a:pt x="1103872" y="493616"/>
                  <a:pt x="998186" y="499650"/>
                  <a:pt x="916247" y="502766"/>
                </a:cubicBezTo>
                <a:cubicBezTo>
                  <a:pt x="834308" y="505882"/>
                  <a:pt x="278140" y="513243"/>
                  <a:pt x="0" y="502766"/>
                </a:cubicBezTo>
                <a:cubicBezTo>
                  <a:pt x="6267" y="359145"/>
                  <a:pt x="-721" y="218232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103077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667"/>
              </a:spcAft>
              <a:defRPr sz="2000"/>
            </a:pPr>
            <a:r>
              <a:rPr lang="en-GB" sz="2667" dirty="0"/>
              <a:t>Best Practice: Build robust RAG pipeline first, fine-tune style later.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2B38DF12-3B28-6DBD-51E7-C6D5B597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49" y="533399"/>
            <a:ext cx="4692853" cy="51522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228600"/>
            <a:ext cx="6892464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Agentic RAG Patterns: Query Planning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Problem</a:t>
            </a:r>
            <a:r>
              <a:rPr sz="1667" dirty="0"/>
              <a:t>: Complex queries require decomposition into sub-tasks.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DFAD6-F836-E8F4-0C16-23FA735EDF55}"/>
              </a:ext>
            </a:extLst>
          </p:cNvPr>
          <p:cNvSpPr txBox="1"/>
          <p:nvPr/>
        </p:nvSpPr>
        <p:spPr>
          <a:xfrm>
            <a:off x="732692" y="5801602"/>
            <a:ext cx="8645769" cy="69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Example</a:t>
            </a:r>
            <a:r>
              <a:rPr lang="en-GB" sz="1667" dirty="0"/>
              <a:t>: "Compare the revenue growth of Apple and Microsoft over the last 5 years"</a:t>
            </a:r>
          </a:p>
          <a:p>
            <a:pPr>
              <a:spcAft>
                <a:spcPts val="667"/>
              </a:spcAft>
              <a:defRPr sz="2000"/>
            </a:pPr>
            <a:r>
              <a:rPr lang="en-GB" sz="1667" dirty="0"/>
              <a:t>→ </a:t>
            </a:r>
            <a:r>
              <a:rPr lang="en-GB" sz="1667" b="1" dirty="0"/>
              <a:t>Sub-queries</a:t>
            </a:r>
            <a:r>
              <a:rPr lang="en-GB" sz="1667" dirty="0"/>
              <a:t>: Apple revenue 5Y, Microsoft revenue 5Y, calculate growth rates, compare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7294176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Deep Research RAG: Iterative Reasoning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62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6584369E-1E30-C037-7ABA-5E751350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960438"/>
            <a:ext cx="5683250" cy="5516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711" y="2237483"/>
            <a:ext cx="7573406" cy="1387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Problem</a:t>
            </a:r>
            <a:r>
              <a:rPr sz="1667" dirty="0"/>
              <a:t>: Some questions cannot be answered in a single retrieval pass.</a:t>
            </a:r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Solution</a:t>
            </a:r>
            <a:r>
              <a:rPr sz="1667" dirty="0"/>
              <a:t>: Agent iteratively deepens understanding through multiple rounds.</a:t>
            </a: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sz="1667" dirty="0"/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Use Case: </a:t>
            </a:r>
            <a:r>
              <a:rPr sz="1667" dirty="0"/>
              <a:t>Literature review, competitive analysis, market research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7023718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Deep Research Agent: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63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150335-44E1-B895-86A5-B6FC1C80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7" y="1114895"/>
            <a:ext cx="11130147" cy="512954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8359661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LangGraph: Framework for Agentic Workflows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695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Challenge</a:t>
            </a:r>
            <a:r>
              <a:rPr sz="1667" dirty="0"/>
              <a:t>: Implementing complex agent control flows is difficult.</a:t>
            </a:r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Solution</a:t>
            </a:r>
            <a:r>
              <a:rPr sz="1667" dirty="0"/>
              <a:t>: </a:t>
            </a:r>
            <a:r>
              <a:rPr sz="1667" dirty="0" err="1"/>
              <a:t>LangGraph</a:t>
            </a:r>
            <a:r>
              <a:rPr sz="1667" dirty="0"/>
              <a:t> provides state machines for agent orchestration.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64</a:t>
            </a:r>
          </a:p>
        </p:txBody>
      </p:sp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8A8827F-71C2-3DF8-05B8-BD04DAD8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07" y="1545611"/>
            <a:ext cx="10980419" cy="487432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5688545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LangGraph: State Management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842" y="4182979"/>
            <a:ext cx="4030579" cy="17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Benefits: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dirty="0"/>
              <a:t>Explicit state transitions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dirty="0"/>
              <a:t>Conditional branching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dirty="0"/>
              <a:t>Cycle support (for iterations)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dirty="0"/>
              <a:t>Debugging and observability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65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E1F9CCF1-0CCD-1324-F790-CB09A78E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47" y="333375"/>
            <a:ext cx="4123948" cy="642051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257419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Agentic RAG: Multi-Agent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66</a:t>
            </a:r>
          </a:p>
        </p:txBody>
      </p:sp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1F3F2182-54A7-BA12-B3BC-BCADA4D3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1" y="1159710"/>
            <a:ext cx="6262688" cy="469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7696" y="1694898"/>
            <a:ext cx="5602304" cy="4158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Advanced Pattern</a:t>
            </a:r>
            <a:r>
              <a:rPr sz="1667" dirty="0"/>
              <a:t>: Multiple specialized agents collaborate.</a:t>
            </a: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sz="1667" dirty="0"/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Example Roles: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Retrieval Agent:</a:t>
            </a:r>
            <a:r>
              <a:rPr sz="1667" dirty="0"/>
              <a:t> Finds relevant information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Analysis Agent: </a:t>
            </a:r>
            <a:r>
              <a:rPr sz="1667" dirty="0"/>
              <a:t>Performs calculations, data analysis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Synthesis Agent: </a:t>
            </a:r>
            <a:r>
              <a:rPr sz="1667" dirty="0"/>
              <a:t>Combines findings into coherent report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527090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 dirty="0"/>
              <a:t>The Three-Phase RAG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60611" y="6477001"/>
            <a:ext cx="25039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</a:t>
            </a:r>
          </a:p>
        </p:txBody>
      </p:sp>
      <p:pic>
        <p:nvPicPr>
          <p:cNvPr id="5" name="Picture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8FEFD0D4-6C92-7B14-5566-24B4AD72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03" y="0"/>
            <a:ext cx="4525973" cy="6858000"/>
          </a:xfrm>
          <a:prstGeom prst="rect">
            <a:avLst/>
          </a:prstGeom>
        </p:spPr>
      </p:pic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F622AC3-F5F2-449A-94E2-60C958C6E9C1}"/>
              </a:ext>
            </a:extLst>
          </p:cNvPr>
          <p:cNvGraphicFramePr/>
          <p:nvPr/>
        </p:nvGraphicFramePr>
        <p:xfrm>
          <a:off x="381000" y="1872404"/>
          <a:ext cx="5987143" cy="327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600">
                <a:solidFill>
                  <a:srgbClr val="3498DB"/>
                </a:solidFill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Production-Ready RAG: Evaluation &amp; Best Practices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8026236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Retrieval Metrics: Context Precision &amp; Recall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120" y="1853687"/>
            <a:ext cx="9972040" cy="2549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2000" b="1" dirty="0"/>
              <a:t>Context Precision: </a:t>
            </a:r>
            <a:r>
              <a:rPr sz="2000" dirty="0"/>
              <a:t>What % of retrieved chunks are actually relevant?</a:t>
            </a:r>
          </a:p>
          <a:p>
            <a:pPr lvl="1">
              <a:spcBef>
                <a:spcPts val="833"/>
              </a:spcBef>
              <a:spcAft>
                <a:spcPts val="833"/>
              </a:spcAft>
              <a:defRPr sz="1400">
                <a:latin typeface="Courier New"/>
              </a:defRPr>
            </a:pPr>
            <a:r>
              <a:rPr sz="1600" dirty="0">
                <a:highlight>
                  <a:srgbClr val="C0C0C0"/>
                </a:highlight>
                <a:latin typeface="Courier New"/>
              </a:rPr>
              <a:t>Precision = (# Relevant Retrieved) / (# Total Retrieved)</a:t>
            </a:r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Context Recall: </a:t>
            </a:r>
            <a:r>
              <a:rPr sz="2000" dirty="0"/>
              <a:t>What % of relevant chunks were retrieved?</a:t>
            </a:r>
          </a:p>
          <a:p>
            <a:pPr lvl="1">
              <a:spcBef>
                <a:spcPts val="833"/>
              </a:spcBef>
              <a:spcAft>
                <a:spcPts val="833"/>
              </a:spcAft>
              <a:defRPr sz="1400">
                <a:latin typeface="Courier New"/>
              </a:defRPr>
            </a:pPr>
            <a:r>
              <a:rPr sz="1600" dirty="0">
                <a:highlight>
                  <a:srgbClr val="C0C0C0"/>
                </a:highlight>
              </a:rPr>
              <a:t>Recall = (# Relevant Retrieved) / (# Total Relevant in Corpus)</a:t>
            </a:r>
            <a:endParaRPr lang="en-GB" sz="1600" dirty="0">
              <a:highlight>
                <a:srgbClr val="C0C0C0"/>
              </a:highlight>
            </a:endParaRPr>
          </a:p>
          <a:p>
            <a:pPr lvl="1">
              <a:spcBef>
                <a:spcPts val="833"/>
              </a:spcBef>
              <a:spcAft>
                <a:spcPts val="833"/>
              </a:spcAft>
              <a:defRPr sz="1400">
                <a:latin typeface="Courier New"/>
              </a:defRPr>
            </a:pPr>
            <a:endParaRPr sz="1600" dirty="0">
              <a:highlight>
                <a:srgbClr val="C0C0C0"/>
              </a:highlight>
            </a:endParaRPr>
          </a:p>
          <a:p>
            <a:pPr>
              <a:spcAft>
                <a:spcPts val="667"/>
              </a:spcAft>
              <a:defRPr sz="2000"/>
            </a:pPr>
            <a:r>
              <a:rPr sz="2000" b="1" dirty="0"/>
              <a:t>Trade-off: </a:t>
            </a:r>
            <a:r>
              <a:rPr sz="2000" dirty="0"/>
              <a:t>Higher recall (retrieve more) vs. higher precision (retrieve less but better)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73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952463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Generation Metrics: Faithfulness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5370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b="1" dirty="0"/>
              <a:t>Definition: </a:t>
            </a:r>
            <a:r>
              <a:rPr dirty="0"/>
              <a:t>Is the generated answer factually grounded in the retrieved context?</a:t>
            </a:r>
          </a:p>
          <a:p>
            <a:pPr>
              <a:spcAft>
                <a:spcPts val="667"/>
              </a:spcAft>
              <a:defRPr sz="2000"/>
            </a:pPr>
            <a:r>
              <a:rPr b="1" dirty="0"/>
              <a:t>Assessment Method: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dirty="0"/>
              <a:t>Extract claims from the generated answer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dirty="0"/>
              <a:t>For each claim, verify if it's supported by the context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dirty="0"/>
              <a:t>Calculate % of supported claims</a:t>
            </a:r>
            <a:endParaRPr lang="en-GB" dirty="0"/>
          </a:p>
          <a:p>
            <a:pPr marL="800100" lvl="1" indent="-342900">
              <a:spcAft>
                <a:spcPts val="667"/>
              </a:spcAft>
              <a:buFont typeface="+mj-lt"/>
              <a:buAutoNum type="arabicPeriod"/>
              <a:defRPr sz="2000"/>
            </a:pPr>
            <a:endParaRPr dirty="0"/>
          </a:p>
          <a:p>
            <a:pPr>
              <a:spcBef>
                <a:spcPts val="833"/>
              </a:spcBef>
              <a:spcAft>
                <a:spcPts val="833"/>
              </a:spcAft>
              <a:defRPr sz="1400">
                <a:latin typeface="Courier New"/>
              </a:defRPr>
            </a:pPr>
            <a:endParaRPr lang="en-GB" sz="1050" dirty="0"/>
          </a:p>
          <a:p>
            <a:pPr>
              <a:spcAft>
                <a:spcPts val="667"/>
              </a:spcAft>
              <a:defRPr sz="2000"/>
            </a:pPr>
            <a:endParaRPr lang="en-GB" sz="1400" dirty="0"/>
          </a:p>
          <a:p>
            <a:pPr>
              <a:spcAft>
                <a:spcPts val="667"/>
              </a:spcAft>
              <a:defRPr sz="2000"/>
            </a:pPr>
            <a:endParaRPr lang="en-GB" sz="1400" dirty="0"/>
          </a:p>
          <a:p>
            <a:pPr>
              <a:spcAft>
                <a:spcPts val="667"/>
              </a:spcAft>
              <a:defRPr sz="2000"/>
            </a:pPr>
            <a:endParaRPr lang="en-GB" sz="1400" dirty="0"/>
          </a:p>
          <a:p>
            <a:pPr>
              <a:spcAft>
                <a:spcPts val="667"/>
              </a:spcAft>
              <a:defRPr sz="2000"/>
            </a:pPr>
            <a:endParaRPr lang="en-GB" sz="1400" dirty="0"/>
          </a:p>
          <a:p>
            <a:pPr>
              <a:spcAft>
                <a:spcPts val="667"/>
              </a:spcAft>
              <a:defRPr sz="2000"/>
            </a:pPr>
            <a:endParaRPr lang="en-GB" sz="1400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r>
              <a:rPr lang="en-GB" b="1" dirty="0"/>
              <a:t>Target: </a:t>
            </a:r>
            <a:r>
              <a:rPr lang="en-GB" dirty="0"/>
              <a:t>&gt; 0.9 (90% of claims should be grounded)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74</a:t>
            </a:r>
          </a:p>
        </p:txBody>
      </p:sp>
      <p:pic>
        <p:nvPicPr>
          <p:cNvPr id="6" name="Picture 5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2B697831-055A-F8D8-ED78-A3C2E582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6" y="2809688"/>
            <a:ext cx="11212847" cy="299484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7058792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Generation Metrics: Answer Relevance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523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Definition: </a:t>
            </a:r>
            <a:r>
              <a:rPr sz="1667" dirty="0"/>
              <a:t>How well does the answer address the user's query?</a:t>
            </a:r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Assessment Method:</a:t>
            </a:r>
          </a:p>
          <a:p>
            <a:pPr marL="380985" indent="-380985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sz="1667" dirty="0"/>
              <a:t>Use LLM to generate expected questions that this answer would address</a:t>
            </a:r>
          </a:p>
          <a:p>
            <a:pPr marL="380985" indent="-380985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sz="1667" dirty="0"/>
              <a:t>Compare generated questions to original query</a:t>
            </a:r>
          </a:p>
          <a:p>
            <a:pPr marL="380985" indent="-380985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sz="1667" dirty="0"/>
              <a:t>Calculate semantic similarity</a:t>
            </a:r>
          </a:p>
          <a:p>
            <a:pPr>
              <a:spcBef>
                <a:spcPts val="833"/>
              </a:spcBef>
              <a:spcAft>
                <a:spcPts val="833"/>
              </a:spcAft>
              <a:defRPr sz="1400">
                <a:latin typeface="Courier New"/>
              </a:defRPr>
            </a:pPr>
            <a:endParaRPr lang="en-GB" sz="11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endParaRPr lang="en-GB" sz="1667" dirty="0"/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Target: </a:t>
            </a:r>
            <a:r>
              <a:rPr sz="1667" dirty="0"/>
              <a:t>&gt; 0.8 (high alignment with user intent)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75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7398F-97B1-2408-EA50-67C5B031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96829"/>
            <a:ext cx="11690013" cy="293181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3956019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RAGAS: Metrics Suite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242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Core Metrics Provided: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Context Precision </a:t>
            </a:r>
            <a:r>
              <a:rPr sz="1667" dirty="0"/>
              <a:t>- Retrieval quality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Context Recall</a:t>
            </a:r>
            <a:r>
              <a:rPr sz="1667" dirty="0"/>
              <a:t> - Retrieval completeness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Faithfulness </a:t>
            </a:r>
            <a:r>
              <a:rPr sz="1667" dirty="0"/>
              <a:t>- Grounding in context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Answer Relevance</a:t>
            </a:r>
            <a:r>
              <a:rPr sz="1667" dirty="0"/>
              <a:t> - Alignment with query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Context Entity Recall </a:t>
            </a:r>
            <a:r>
              <a:rPr sz="1667" dirty="0"/>
              <a:t>- Entity coverage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Answer Semantic Similarity</a:t>
            </a:r>
            <a:r>
              <a:rPr sz="1667" dirty="0"/>
              <a:t> - Comparison to ground truth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77</a:t>
            </a:r>
          </a:p>
        </p:txBody>
      </p:sp>
      <p:pic>
        <p:nvPicPr>
          <p:cNvPr id="6" name="Picture 5" descr="A computer screen shot of a message&#10;&#10;AI-generated content may be incorrect.">
            <a:extLst>
              <a:ext uri="{FF2B5EF4-FFF2-40B4-BE49-F238E27FC236}">
                <a16:creationId xmlns:a16="http://schemas.microsoft.com/office/drawing/2014/main" id="{F3AD6D47-6C95-1769-2350-54EB917B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1" y="3309828"/>
            <a:ext cx="11310946" cy="340593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571975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Building an Evaluation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17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sz="1667" b="1" dirty="0"/>
              <a:t>Challenge: </a:t>
            </a:r>
            <a:r>
              <a:rPr sz="1667" dirty="0"/>
              <a:t>Need ground truth data to evaluate against.</a:t>
            </a:r>
          </a:p>
          <a:p>
            <a:pPr>
              <a:spcAft>
                <a:spcPts val="667"/>
              </a:spcAft>
              <a:defRPr sz="2000"/>
            </a:pPr>
            <a:r>
              <a:rPr sz="1667" b="1" dirty="0"/>
              <a:t>Approaches: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Human-Annotated: </a:t>
            </a:r>
            <a:r>
              <a:rPr sz="1667" dirty="0"/>
              <a:t>Gold standard but expensive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Synthetic Generation: </a:t>
            </a:r>
            <a:r>
              <a:rPr sz="1667" dirty="0"/>
              <a:t>Use LLMs to generate query-answer pairs</a:t>
            </a:r>
          </a:p>
          <a:p>
            <a:pPr lvl="1">
              <a:spcAft>
                <a:spcPts val="667"/>
              </a:spcAft>
              <a:defRPr sz="2000"/>
            </a:pPr>
            <a:r>
              <a:rPr sz="1667" b="1" dirty="0"/>
              <a:t>Production Logs: </a:t>
            </a:r>
            <a:r>
              <a:rPr sz="1667" dirty="0"/>
              <a:t>Real user queries with expert-reviewed answers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78</a:t>
            </a:r>
          </a:p>
        </p:txBody>
      </p:sp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57A6F346-3B9C-99C1-3B53-3B8D9D17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5" y="2864641"/>
            <a:ext cx="11591126" cy="39374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5262146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Common RAG Failure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11430000" cy="438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500" dirty="0"/>
          </a:p>
          <a:p>
            <a:pPr>
              <a:spcAft>
                <a:spcPts val="667"/>
              </a:spcAft>
              <a:defRPr sz="2000"/>
            </a:pPr>
            <a:r>
              <a:rPr sz="1667" dirty="0"/>
              <a:t>1. </a:t>
            </a:r>
            <a:r>
              <a:rPr sz="1667" b="1" dirty="0"/>
              <a:t>Retrieval Failures: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Low precision (irrelevant chunks retrieved)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Low recall (relevant chunks missed)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Poor chunking (semantically incoherent)</a:t>
            </a:r>
          </a:p>
          <a:p>
            <a:pPr>
              <a:spcAft>
                <a:spcPts val="667"/>
              </a:spcAft>
              <a:defRPr sz="2000"/>
            </a:pPr>
            <a:r>
              <a:rPr sz="1667" dirty="0"/>
              <a:t>2. </a:t>
            </a:r>
            <a:r>
              <a:rPr sz="1667" b="1" dirty="0"/>
              <a:t>Generation Failures: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Hallucination (not grounded in context)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Irrelevant answers (doesn't address query)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Lost in the middle (ignores mid-context info)</a:t>
            </a:r>
          </a:p>
          <a:p>
            <a:pPr>
              <a:spcAft>
                <a:spcPts val="667"/>
              </a:spcAft>
              <a:defRPr sz="2000"/>
            </a:pPr>
            <a:r>
              <a:rPr sz="1667" dirty="0"/>
              <a:t>3. </a:t>
            </a:r>
            <a:r>
              <a:rPr sz="1667" b="1" dirty="0"/>
              <a:t>System Failures: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High latency (too slow for users)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Inconsistent results (non-deterministic)</a:t>
            </a:r>
          </a:p>
          <a:p>
            <a:pPr marL="742950" lvl="1" indent="-285750">
              <a:spcAft>
                <a:spcPts val="667"/>
              </a:spcAft>
              <a:buFont typeface="Arial" panose="020B0604020202020204" pitchFamily="34" charset="0"/>
              <a:buChar char="•"/>
              <a:defRPr sz="2000"/>
            </a:pPr>
            <a:r>
              <a:rPr sz="1667" dirty="0"/>
              <a:t>Scalability issues (can't handle load)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79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8395055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Debugging RAG Systems: Systematic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80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38732CD-9F5D-D3CD-9671-90952ED0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6" y="999363"/>
            <a:ext cx="9970294" cy="53164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228600"/>
            <a:ext cx="6884129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Production Best Practices: Monitoring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82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CBEAE285-9BF1-D821-4525-D9907FA79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005648"/>
              </p:ext>
            </p:extLst>
          </p:nvPr>
        </p:nvGraphicFramePr>
        <p:xfrm>
          <a:off x="381000" y="914400"/>
          <a:ext cx="11430000" cy="5543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8085868" cy="605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rPr sz="3333"/>
              <a:t>Production Best Practices: Security &amp; Privacy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94888" y="6477001"/>
            <a:ext cx="31611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/>
            </a:pPr>
            <a:r>
              <a:rPr sz="1000"/>
              <a:t>85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B0976-D6F7-8A87-B9A9-45AF957D4BA8}"/>
              </a:ext>
            </a:extLst>
          </p:cNvPr>
          <p:cNvSpPr txBox="1"/>
          <p:nvPr/>
        </p:nvSpPr>
        <p:spPr>
          <a:xfrm>
            <a:off x="508000" y="1095029"/>
            <a:ext cx="6096000" cy="4504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67"/>
              </a:spcAft>
              <a:defRPr sz="2000"/>
            </a:pPr>
            <a:r>
              <a:rPr lang="en-GB" sz="1667" b="1" dirty="0"/>
              <a:t>Key Considerations:</a:t>
            </a:r>
          </a:p>
          <a:p>
            <a:pPr marL="342900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lang="en-GB" sz="1667" b="1" dirty="0"/>
              <a:t>Data Access Control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Ensure users only retrieve authorized documents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Implement row-level security in vector DB</a:t>
            </a:r>
          </a:p>
          <a:p>
            <a:pPr marL="342900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lang="en-GB" sz="1667" b="1" dirty="0"/>
              <a:t>PII Protection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Detect and redact sensitive information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Compliance with GDPR, HIPAA, etc.</a:t>
            </a:r>
          </a:p>
          <a:p>
            <a:pPr marL="342900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lang="en-GB" sz="1667" b="1" dirty="0"/>
              <a:t>Prompt Injection </a:t>
            </a:r>
            <a:r>
              <a:rPr lang="en-GB" sz="1667" b="1" dirty="0" err="1"/>
              <a:t>Defense</a:t>
            </a:r>
            <a:endParaRPr lang="en-GB" sz="1667" b="1" dirty="0"/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Sanitize user inputs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Monitor for adversarial queries</a:t>
            </a:r>
          </a:p>
          <a:p>
            <a:pPr marL="342900" indent="-342900">
              <a:spcAft>
                <a:spcPts val="667"/>
              </a:spcAft>
              <a:buFont typeface="+mj-lt"/>
              <a:buAutoNum type="arabicPeriod"/>
              <a:defRPr sz="2000"/>
            </a:pPr>
            <a:r>
              <a:rPr lang="en-GB" sz="1667" b="1" dirty="0"/>
              <a:t>Output Filtering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Content safety checks</a:t>
            </a:r>
          </a:p>
          <a:p>
            <a:pPr marL="800100" lvl="1" indent="-342900">
              <a:spcAft>
                <a:spcPts val="667"/>
              </a:spcAft>
              <a:buFont typeface="+mj-lt"/>
              <a:buAutoNum type="alphaLcParenR"/>
              <a:defRPr sz="2000"/>
            </a:pPr>
            <a:r>
              <a:rPr lang="en-GB" sz="1667" dirty="0"/>
              <a:t>Toxicity detection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Wrap-Up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defRPr sz="5400" b="1">
                <a:solidFill>
                  <a:srgbClr val="2C3E50"/>
                </a:solidFill>
              </a:defRPr>
            </a:pPr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Happy Building! 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241" y="4582814"/>
            <a:ext cx="7132335" cy="1312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Remember: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simple, measure everything, iterate based on data.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1610</Words>
  <Application>Microsoft Office PowerPoint</Application>
  <PresentationFormat>Widescreen</PresentationFormat>
  <Paragraphs>333</Paragraphs>
  <Slides>96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Courier New</vt:lpstr>
      <vt:lpstr>Maven Pro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**Mastering RAG: Advanced Architectures &amp; Optimization**</dc:title>
  <dc:subject>PptxGenJS Presentation</dc:subject>
  <dc:creator>Created by Marp</dc:creator>
  <cp:lastModifiedBy>Ali Bina</cp:lastModifiedBy>
  <cp:revision>3</cp:revision>
  <dcterms:created xsi:type="dcterms:W3CDTF">2025-11-04T20:49:03Z</dcterms:created>
  <dcterms:modified xsi:type="dcterms:W3CDTF">2025-11-05T16:58:22Z</dcterms:modified>
</cp:coreProperties>
</file>